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8"/>
  </p:notesMasterIdLst>
  <p:sldIdLst>
    <p:sldId id="317" r:id="rId2"/>
    <p:sldId id="397" r:id="rId3"/>
    <p:sldId id="406" r:id="rId4"/>
    <p:sldId id="391" r:id="rId5"/>
    <p:sldId id="364" r:id="rId6"/>
    <p:sldId id="360" r:id="rId7"/>
    <p:sldId id="373" r:id="rId8"/>
    <p:sldId id="335" r:id="rId9"/>
    <p:sldId id="336" r:id="rId10"/>
    <p:sldId id="341" r:id="rId11"/>
    <p:sldId id="343" r:id="rId12"/>
    <p:sldId id="357" r:id="rId13"/>
    <p:sldId id="375" r:id="rId14"/>
    <p:sldId id="374" r:id="rId15"/>
    <p:sldId id="392" r:id="rId16"/>
    <p:sldId id="387" r:id="rId17"/>
    <p:sldId id="389" r:id="rId18"/>
    <p:sldId id="404" r:id="rId19"/>
    <p:sldId id="405" r:id="rId20"/>
    <p:sldId id="401" r:id="rId21"/>
    <p:sldId id="366" r:id="rId22"/>
    <p:sldId id="393" r:id="rId23"/>
    <p:sldId id="354" r:id="rId24"/>
    <p:sldId id="350" r:id="rId25"/>
    <p:sldId id="351" r:id="rId26"/>
    <p:sldId id="349" r:id="rId27"/>
    <p:sldId id="370" r:id="rId28"/>
    <p:sldId id="390" r:id="rId29"/>
    <p:sldId id="372" r:id="rId30"/>
    <p:sldId id="394" r:id="rId31"/>
    <p:sldId id="347" r:id="rId32"/>
    <p:sldId id="395" r:id="rId33"/>
    <p:sldId id="363" r:id="rId34"/>
    <p:sldId id="371" r:id="rId35"/>
    <p:sldId id="396" r:id="rId36"/>
    <p:sldId id="398" r:id="rId37"/>
  </p:sldIdLst>
  <p:sldSz cx="10225088" cy="6858000"/>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2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F68B1F"/>
    <a:srgbClr val="07357C"/>
    <a:srgbClr val="C5DCF1"/>
    <a:srgbClr val="1564A0"/>
    <a:srgbClr val="B97CB3"/>
    <a:srgbClr val="F6BFCD"/>
    <a:srgbClr val="2B99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043" autoAdjust="0"/>
  </p:normalViewPr>
  <p:slideViewPr>
    <p:cSldViewPr>
      <p:cViewPr varScale="1">
        <p:scale>
          <a:sx n="110" d="100"/>
          <a:sy n="110" d="100"/>
        </p:scale>
        <p:origin x="1308" y="132"/>
      </p:cViewPr>
      <p:guideLst>
        <p:guide orient="horz" pos="2160"/>
        <p:guide pos="32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34734355-CD98-730C-BF00-5767E9BD874F}"/>
              </a:ext>
            </a:extLst>
          </p:cNvPr>
          <p:cNvSpPr>
            <a:spLocks noGrp="1"/>
          </p:cNvSpPr>
          <p:nvPr>
            <p:ph type="hdr" sz="quarter"/>
          </p:nvPr>
        </p:nvSpPr>
        <p:spPr>
          <a:xfrm>
            <a:off x="0" y="0"/>
            <a:ext cx="2917825" cy="493713"/>
          </a:xfrm>
          <a:prstGeom prst="rect">
            <a:avLst/>
          </a:prstGeom>
        </p:spPr>
        <p:txBody>
          <a:bodyPr vert="horz" lIns="90598" tIns="45299" rIns="90598" bIns="45299" rtlCol="0"/>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3" name="日付プレースホルダ 2">
            <a:extLst>
              <a:ext uri="{FF2B5EF4-FFF2-40B4-BE49-F238E27FC236}">
                <a16:creationId xmlns:a16="http://schemas.microsoft.com/office/drawing/2014/main" id="{D64C580A-5B66-8FAA-9FB6-C385891374AF}"/>
              </a:ext>
            </a:extLst>
          </p:cNvPr>
          <p:cNvSpPr>
            <a:spLocks noGrp="1"/>
          </p:cNvSpPr>
          <p:nvPr>
            <p:ph type="dt" idx="1"/>
          </p:nvPr>
        </p:nvSpPr>
        <p:spPr>
          <a:xfrm>
            <a:off x="3816350" y="0"/>
            <a:ext cx="2917825" cy="493713"/>
          </a:xfrm>
          <a:prstGeom prst="rect">
            <a:avLst/>
          </a:prstGeom>
        </p:spPr>
        <p:txBody>
          <a:bodyPr vert="horz" lIns="90598" tIns="45299" rIns="90598" bIns="45299" rtlCol="0"/>
          <a:lstStyle>
            <a:lvl1pPr algn="r" eaLnBrk="1" fontAlgn="auto" hangingPunct="1">
              <a:spcBef>
                <a:spcPts val="0"/>
              </a:spcBef>
              <a:spcAft>
                <a:spcPts val="0"/>
              </a:spcAft>
              <a:defRPr sz="1300">
                <a:latin typeface="+mn-lt"/>
                <a:ea typeface="+mn-ea"/>
              </a:defRPr>
            </a:lvl1pPr>
          </a:lstStyle>
          <a:p>
            <a:pPr>
              <a:defRPr/>
            </a:pPr>
            <a:fld id="{47BD489D-FD16-4A8A-A785-258DB402572D}" type="datetimeFigureOut">
              <a:rPr lang="ja-JP" altLang="en-US"/>
              <a:pPr>
                <a:defRPr/>
              </a:pPr>
              <a:t>2024/5/14</a:t>
            </a:fld>
            <a:endParaRPr lang="ja-JP" altLang="en-US"/>
          </a:p>
        </p:txBody>
      </p:sp>
      <p:sp>
        <p:nvSpPr>
          <p:cNvPr id="4" name="スライド イメージ プレースホルダ 3">
            <a:extLst>
              <a:ext uri="{FF2B5EF4-FFF2-40B4-BE49-F238E27FC236}">
                <a16:creationId xmlns:a16="http://schemas.microsoft.com/office/drawing/2014/main" id="{6DD6EAE4-620F-E3A3-8DBD-9BC447CCEF7C}"/>
              </a:ext>
            </a:extLst>
          </p:cNvPr>
          <p:cNvSpPr>
            <a:spLocks noGrp="1" noRot="1" noChangeAspect="1"/>
          </p:cNvSpPr>
          <p:nvPr>
            <p:ph type="sldImg" idx="2"/>
          </p:nvPr>
        </p:nvSpPr>
        <p:spPr>
          <a:xfrm>
            <a:off x="615950" y="742950"/>
            <a:ext cx="5507038" cy="3694113"/>
          </a:xfrm>
          <a:prstGeom prst="rect">
            <a:avLst/>
          </a:prstGeom>
          <a:noFill/>
          <a:ln w="12700">
            <a:solidFill>
              <a:prstClr val="black"/>
            </a:solidFill>
          </a:ln>
        </p:spPr>
        <p:txBody>
          <a:bodyPr vert="horz" lIns="90598" tIns="45299" rIns="90598" bIns="45299" rtlCol="0" anchor="ctr"/>
          <a:lstStyle/>
          <a:p>
            <a:pPr lvl="0"/>
            <a:endParaRPr lang="ja-JP" altLang="en-US" noProof="0"/>
          </a:p>
        </p:txBody>
      </p:sp>
      <p:sp>
        <p:nvSpPr>
          <p:cNvPr id="5" name="ノート プレースホルダ 4">
            <a:extLst>
              <a:ext uri="{FF2B5EF4-FFF2-40B4-BE49-F238E27FC236}">
                <a16:creationId xmlns:a16="http://schemas.microsoft.com/office/drawing/2014/main" id="{EE3ADE5B-FA8A-9477-11A6-5768B031EFB5}"/>
              </a:ext>
            </a:extLst>
          </p:cNvPr>
          <p:cNvSpPr>
            <a:spLocks noGrp="1"/>
          </p:cNvSpPr>
          <p:nvPr>
            <p:ph type="body" sz="quarter" idx="3"/>
          </p:nvPr>
        </p:nvSpPr>
        <p:spPr>
          <a:xfrm>
            <a:off x="673100" y="4686300"/>
            <a:ext cx="5389563" cy="4438650"/>
          </a:xfrm>
          <a:prstGeom prst="rect">
            <a:avLst/>
          </a:prstGeom>
        </p:spPr>
        <p:txBody>
          <a:bodyPr vert="horz" lIns="90598" tIns="45299" rIns="90598" bIns="45299"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a:extLst>
              <a:ext uri="{FF2B5EF4-FFF2-40B4-BE49-F238E27FC236}">
                <a16:creationId xmlns:a16="http://schemas.microsoft.com/office/drawing/2014/main" id="{4E543235-43F5-9223-18AF-6D4C119D3766}"/>
              </a:ext>
            </a:extLst>
          </p:cNvPr>
          <p:cNvSpPr>
            <a:spLocks noGrp="1"/>
          </p:cNvSpPr>
          <p:nvPr>
            <p:ph type="ftr" sz="quarter" idx="4"/>
          </p:nvPr>
        </p:nvSpPr>
        <p:spPr>
          <a:xfrm>
            <a:off x="0" y="9371013"/>
            <a:ext cx="2917825" cy="493712"/>
          </a:xfrm>
          <a:prstGeom prst="rect">
            <a:avLst/>
          </a:prstGeom>
        </p:spPr>
        <p:txBody>
          <a:bodyPr vert="horz" lIns="90598" tIns="45299" rIns="90598" bIns="45299" rtlCol="0" anchor="b"/>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7" name="スライド番号プレースホルダ 6">
            <a:extLst>
              <a:ext uri="{FF2B5EF4-FFF2-40B4-BE49-F238E27FC236}">
                <a16:creationId xmlns:a16="http://schemas.microsoft.com/office/drawing/2014/main" id="{9FFD3B34-8D49-BD25-CB39-C3B145A7FFD9}"/>
              </a:ext>
            </a:extLst>
          </p:cNvPr>
          <p:cNvSpPr>
            <a:spLocks noGrp="1"/>
          </p:cNvSpPr>
          <p:nvPr>
            <p:ph type="sldNum" sz="quarter" idx="5"/>
          </p:nvPr>
        </p:nvSpPr>
        <p:spPr>
          <a:xfrm>
            <a:off x="3816350" y="9371013"/>
            <a:ext cx="2917825" cy="493712"/>
          </a:xfrm>
          <a:prstGeom prst="rect">
            <a:avLst/>
          </a:prstGeom>
        </p:spPr>
        <p:txBody>
          <a:bodyPr vert="horz" wrap="square" lIns="90598" tIns="45299" rIns="90598" bIns="45299"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D0385F38-AF2A-48D1-9A92-FF6252C4C53E}"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4CF3562-AC7F-6AA0-E047-C43D302E3EBC}"/>
              </a:ext>
            </a:extLst>
          </p:cNvPr>
          <p:cNvSpPr txBox="1">
            <a:spLocks noChangeArrowheads="1"/>
          </p:cNvSpPr>
          <p:nvPr userDrawn="1"/>
        </p:nvSpPr>
        <p:spPr bwMode="auto">
          <a:xfrm>
            <a:off x="120650" y="3284538"/>
            <a:ext cx="2540000" cy="309562"/>
          </a:xfrm>
          <a:prstGeom prst="rect">
            <a:avLst/>
          </a:prstGeom>
          <a:noFill/>
          <a:ln>
            <a:noFill/>
          </a:ln>
        </p:spPr>
        <p:txBody>
          <a:bodyPr lIns="107287" tIns="53643" rIns="107287" bIns="53643"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endParaRPr kumimoji="0" lang="ja-JP" altLang="ja-JP" sz="2300">
              <a:solidFill>
                <a:srgbClr val="7F7F7F"/>
              </a:solidFill>
              <a:latin typeface="HG創英角ｺﾞｼｯｸUB" pitchFamily="49" charset="-128"/>
              <a:ea typeface="HG創英角ｺﾞｼｯｸUB" pitchFamily="49" charset="-128"/>
            </a:endParaRPr>
          </a:p>
        </p:txBody>
      </p:sp>
      <p:sp>
        <p:nvSpPr>
          <p:cNvPr id="3" name="テキスト ボックス 6">
            <a:extLst>
              <a:ext uri="{FF2B5EF4-FFF2-40B4-BE49-F238E27FC236}">
                <a16:creationId xmlns:a16="http://schemas.microsoft.com/office/drawing/2014/main" id="{D5CFEA4F-5016-1A36-576D-5484FF187F76}"/>
              </a:ext>
            </a:extLst>
          </p:cNvPr>
          <p:cNvSpPr txBox="1">
            <a:spLocks noChangeArrowheads="1"/>
          </p:cNvSpPr>
          <p:nvPr userDrawn="1"/>
        </p:nvSpPr>
        <p:spPr bwMode="auto">
          <a:xfrm>
            <a:off x="5688013" y="6227763"/>
            <a:ext cx="4681537" cy="338137"/>
          </a:xfrm>
          <a:prstGeom prst="rect">
            <a:avLst/>
          </a:prstGeom>
          <a:noFill/>
          <a:ln w="9525">
            <a:solidFill>
              <a:schemeClr val="bg1"/>
            </a:solidFill>
            <a:miter lim="800000"/>
            <a:headEnd/>
            <a:tailEnd/>
          </a:ln>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algn="ctr" eaLnBrk="1" hangingPunct="1">
              <a:defRPr/>
            </a:pPr>
            <a:r>
              <a:rPr lang="en-US" altLang="ja-JP" sz="1600"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Confidential/</a:t>
            </a:r>
            <a:r>
              <a:rPr lang="en-US" altLang="ja-JP" sz="1600" dirty="0" err="1">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Sellcted</a:t>
            </a:r>
            <a:r>
              <a:rPr lang="en-US" altLang="ja-JP" sz="1600"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 member use only</a:t>
            </a:r>
          </a:p>
        </p:txBody>
      </p:sp>
      <p:sp>
        <p:nvSpPr>
          <p:cNvPr id="4" name="正方形/長方形 3">
            <a:extLst>
              <a:ext uri="{FF2B5EF4-FFF2-40B4-BE49-F238E27FC236}">
                <a16:creationId xmlns:a16="http://schemas.microsoft.com/office/drawing/2014/main" id="{20A6CF8A-13E0-63D7-85E4-D80BFB5FAD6C}"/>
              </a:ext>
            </a:extLst>
          </p:cNvPr>
          <p:cNvSpPr/>
          <p:nvPr userDrawn="1"/>
        </p:nvSpPr>
        <p:spPr>
          <a:xfrm>
            <a:off x="0" y="6704013"/>
            <a:ext cx="10223500" cy="15398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5" name="正方形/長方形 4">
            <a:extLst>
              <a:ext uri="{FF2B5EF4-FFF2-40B4-BE49-F238E27FC236}">
                <a16:creationId xmlns:a16="http://schemas.microsoft.com/office/drawing/2014/main" id="{7C157C20-2369-3569-781E-0863F7678A99}"/>
              </a:ext>
            </a:extLst>
          </p:cNvPr>
          <p:cNvSpPr/>
          <p:nvPr userDrawn="1"/>
        </p:nvSpPr>
        <p:spPr>
          <a:xfrm>
            <a:off x="0" y="3284538"/>
            <a:ext cx="10225088" cy="160337"/>
          </a:xfrm>
          <a:prstGeom prst="rect">
            <a:avLst/>
          </a:prstGeom>
          <a:solidFill>
            <a:srgbClr val="F68B1F"/>
          </a:solidFill>
          <a:ln>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6" name="正方形/長方形 5">
            <a:extLst>
              <a:ext uri="{FF2B5EF4-FFF2-40B4-BE49-F238E27FC236}">
                <a16:creationId xmlns:a16="http://schemas.microsoft.com/office/drawing/2014/main" id="{02DCCECC-6B9E-FF01-60D5-1C0F471ADF1F}"/>
              </a:ext>
            </a:extLst>
          </p:cNvPr>
          <p:cNvSpPr/>
          <p:nvPr userDrawn="1"/>
        </p:nvSpPr>
        <p:spPr>
          <a:xfrm>
            <a:off x="-15875" y="0"/>
            <a:ext cx="10240963" cy="165100"/>
          </a:xfrm>
          <a:prstGeom prst="rect">
            <a:avLst/>
          </a:prstGeom>
          <a:solidFill>
            <a:srgbClr val="F68B1F"/>
          </a:solidFill>
          <a:ln>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 name="タイトル 1">
            <a:extLst>
              <a:ext uri="{FF2B5EF4-FFF2-40B4-BE49-F238E27FC236}">
                <a16:creationId xmlns:a16="http://schemas.microsoft.com/office/drawing/2014/main" id="{BF2F8FB3-1C17-D627-2E65-505971C867BD}"/>
              </a:ext>
            </a:extLst>
          </p:cNvPr>
          <p:cNvSpPr txBox="1">
            <a:spLocks/>
          </p:cNvSpPr>
          <p:nvPr userDrawn="1"/>
        </p:nvSpPr>
        <p:spPr bwMode="auto">
          <a:xfrm>
            <a:off x="120650" y="3641725"/>
            <a:ext cx="5856288" cy="463550"/>
          </a:xfrm>
          <a:prstGeom prst="rect">
            <a:avLst/>
          </a:prstGeom>
          <a:noFill/>
          <a:ln>
            <a:noFill/>
          </a:ln>
        </p:spPr>
        <p:txBody>
          <a:bodyPr anchor="ctr"/>
          <a:lstStyle>
            <a:lvl1pPr algn="l" rtl="0" eaLnBrk="0" fontAlgn="base" hangingPunct="0">
              <a:spcBef>
                <a:spcPct val="0"/>
              </a:spcBef>
              <a:spcAft>
                <a:spcPct val="0"/>
              </a:spcAft>
              <a:defRPr kumimoji="1" sz="3200" kern="1200">
                <a:solidFill>
                  <a:schemeClr val="tx1"/>
                </a:solidFill>
                <a:latin typeface="游ゴシック" panose="020B0400000000000000" pitchFamily="50" charset="-128"/>
                <a:ea typeface="游ゴシック" panose="020B0400000000000000" pitchFamily="50" charset="-128"/>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defRPr/>
            </a:pPr>
            <a:r>
              <a:rPr lang="ja-JP" altLang="en-US" sz="2800" dirty="0">
                <a:solidFill>
                  <a:schemeClr val="bg1">
                    <a:lumMod val="50000"/>
                  </a:schemeClr>
                </a:solidFill>
                <a:latin typeface="Meiryo UI" panose="020B0604030504040204" pitchFamily="50" charset="-128"/>
                <a:ea typeface="Meiryo UI" panose="020B0604030504040204" pitchFamily="50" charset="-128"/>
              </a:rPr>
              <a:t>プライムエナテックジャパン株式会社</a:t>
            </a:r>
          </a:p>
        </p:txBody>
      </p:sp>
      <p:sp>
        <p:nvSpPr>
          <p:cNvPr id="8" name="正方形/長方形 7">
            <a:extLst>
              <a:ext uri="{FF2B5EF4-FFF2-40B4-BE49-F238E27FC236}">
                <a16:creationId xmlns:a16="http://schemas.microsoft.com/office/drawing/2014/main" id="{652B2F15-0FD2-93A3-BEB3-6CC9E368897E}"/>
              </a:ext>
            </a:extLst>
          </p:cNvPr>
          <p:cNvSpPr/>
          <p:nvPr userDrawn="1"/>
        </p:nvSpPr>
        <p:spPr>
          <a:xfrm>
            <a:off x="0" y="3284538"/>
            <a:ext cx="2536825" cy="165100"/>
          </a:xfrm>
          <a:prstGeom prst="rect">
            <a:avLst/>
          </a:prstGeom>
          <a:solidFill>
            <a:srgbClr val="07357C"/>
          </a:solidFill>
          <a:ln>
            <a:solidFill>
              <a:srgbClr val="0735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9" name="正方形/長方形 8">
            <a:extLst>
              <a:ext uri="{FF2B5EF4-FFF2-40B4-BE49-F238E27FC236}">
                <a16:creationId xmlns:a16="http://schemas.microsoft.com/office/drawing/2014/main" id="{5D369055-BF8B-0B20-F9F1-8B79A5935C72}"/>
              </a:ext>
            </a:extLst>
          </p:cNvPr>
          <p:cNvSpPr/>
          <p:nvPr userDrawn="1"/>
        </p:nvSpPr>
        <p:spPr>
          <a:xfrm>
            <a:off x="7677150" y="0"/>
            <a:ext cx="2536825" cy="165100"/>
          </a:xfrm>
          <a:prstGeom prst="rect">
            <a:avLst/>
          </a:prstGeom>
          <a:solidFill>
            <a:srgbClr val="07357C"/>
          </a:solidFill>
          <a:ln>
            <a:solidFill>
              <a:srgbClr val="0735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0" name="正方形/長方形 9">
            <a:extLst>
              <a:ext uri="{FF2B5EF4-FFF2-40B4-BE49-F238E27FC236}">
                <a16:creationId xmlns:a16="http://schemas.microsoft.com/office/drawing/2014/main" id="{11266AAB-7919-EE2E-8090-A4DA108938F6}"/>
              </a:ext>
            </a:extLst>
          </p:cNvPr>
          <p:cNvSpPr/>
          <p:nvPr userDrawn="1"/>
        </p:nvSpPr>
        <p:spPr>
          <a:xfrm>
            <a:off x="7677150" y="6697663"/>
            <a:ext cx="2536825" cy="16668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11" name="グループ化 15">
            <a:extLst>
              <a:ext uri="{FF2B5EF4-FFF2-40B4-BE49-F238E27FC236}">
                <a16:creationId xmlns:a16="http://schemas.microsoft.com/office/drawing/2014/main" id="{46C68C45-F599-B5D8-56E9-A55D0AC59D0E}"/>
              </a:ext>
            </a:extLst>
          </p:cNvPr>
          <p:cNvGrpSpPr>
            <a:grpSpLocks/>
          </p:cNvGrpSpPr>
          <p:nvPr userDrawn="1"/>
        </p:nvGrpSpPr>
        <p:grpSpPr bwMode="auto">
          <a:xfrm>
            <a:off x="120650" y="5805488"/>
            <a:ext cx="5856288" cy="749300"/>
            <a:chOff x="181533" y="5738193"/>
            <a:chExt cx="5487688" cy="748655"/>
          </a:xfrm>
        </p:grpSpPr>
        <p:pic>
          <p:nvPicPr>
            <p:cNvPr id="12" name="図 16">
              <a:extLst>
                <a:ext uri="{FF2B5EF4-FFF2-40B4-BE49-F238E27FC236}">
                  <a16:creationId xmlns:a16="http://schemas.microsoft.com/office/drawing/2014/main" id="{9F36FFAE-AE66-8A24-A2C1-8638551A020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81533" y="5738193"/>
              <a:ext cx="720080" cy="74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6">
              <a:extLst>
                <a:ext uri="{FF2B5EF4-FFF2-40B4-BE49-F238E27FC236}">
                  <a16:creationId xmlns:a16="http://schemas.microsoft.com/office/drawing/2014/main" id="{B47D440B-1476-900A-1467-38841F659B81}"/>
                </a:ext>
              </a:extLst>
            </p:cNvPr>
            <p:cNvSpPr txBox="1">
              <a:spLocks noChangeArrowheads="1"/>
            </p:cNvSpPr>
            <p:nvPr userDrawn="1"/>
          </p:nvSpPr>
          <p:spPr bwMode="auto">
            <a:xfrm>
              <a:off x="987802" y="5820672"/>
              <a:ext cx="4681419" cy="645556"/>
            </a:xfrm>
            <a:prstGeom prst="rect">
              <a:avLst/>
            </a:prstGeom>
            <a:noFill/>
            <a:ln w="9525">
              <a:solidFill>
                <a:schemeClr val="bg1"/>
              </a:solidFill>
              <a:miter lim="800000"/>
              <a:headEnd/>
              <a:tailEnd/>
            </a:ln>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defRPr/>
              </a:pPr>
              <a:r>
                <a:rPr lang="en-US" altLang="ja-JP" sz="1600"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ENERGY</a:t>
              </a:r>
              <a:r>
                <a:rPr lang="ja-JP" altLang="en-US" sz="1600"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CREATING</a:t>
              </a:r>
              <a:r>
                <a:rPr lang="ja-JP" altLang="en-US" sz="1600"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COMPANY</a:t>
              </a:r>
            </a:p>
            <a:p>
              <a:pPr eaLnBrk="1" hangingPunct="1">
                <a:defRPr/>
              </a:pP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PRIME</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ENERTEK</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JAPAN</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CO.,LTD.</a:t>
              </a:r>
            </a:p>
          </p:txBody>
        </p:sp>
      </p:grpSp>
      <p:pic>
        <p:nvPicPr>
          <p:cNvPr id="14" name="図 18">
            <a:extLst>
              <a:ext uri="{FF2B5EF4-FFF2-40B4-BE49-F238E27FC236}">
                <a16:creationId xmlns:a16="http://schemas.microsoft.com/office/drawing/2014/main" id="{85FBD5CE-ED30-A7E0-528A-83361DA5228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929563" y="331788"/>
            <a:ext cx="203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a:extLst>
              <a:ext uri="{FF2B5EF4-FFF2-40B4-BE49-F238E27FC236}">
                <a16:creationId xmlns:a16="http://schemas.microsoft.com/office/drawing/2014/main" id="{AD30B0C2-36E9-FF31-988B-AA5016378590}"/>
              </a:ext>
            </a:extLst>
          </p:cNvPr>
          <p:cNvSpPr txBox="1">
            <a:spLocks noChangeArrowheads="1"/>
          </p:cNvSpPr>
          <p:nvPr userDrawn="1"/>
        </p:nvSpPr>
        <p:spPr bwMode="auto">
          <a:xfrm>
            <a:off x="8523288" y="757238"/>
            <a:ext cx="936625" cy="339725"/>
          </a:xfrm>
          <a:prstGeom prst="rect">
            <a:avLst/>
          </a:prstGeom>
          <a:noFill/>
          <a:ln>
            <a:noFill/>
          </a:ln>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en-US" altLang="ja-JP" sz="1600" b="1" i="1"/>
              <a:t>GROUP</a:t>
            </a:r>
            <a:endParaRPr lang="ja-JP" altLang="en-US" sz="1600" b="1" i="1"/>
          </a:p>
        </p:txBody>
      </p:sp>
    </p:spTree>
    <p:extLst>
      <p:ext uri="{BB962C8B-B14F-4D97-AF65-F5344CB8AC3E}">
        <p14:creationId xmlns:p14="http://schemas.microsoft.com/office/powerpoint/2010/main" val="2622048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7642B7E9-0B53-F0C4-69B2-3A7897C8BDA4}"/>
              </a:ext>
            </a:extLst>
          </p:cNvPr>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a:extLst>
              <a:ext uri="{FF2B5EF4-FFF2-40B4-BE49-F238E27FC236}">
                <a16:creationId xmlns:a16="http://schemas.microsoft.com/office/drawing/2014/main" id="{881A216A-62C9-5FC2-9664-5EFFCA7FE79D}"/>
              </a:ext>
            </a:extLst>
          </p:cNvPr>
          <p:cNvSpPr>
            <a:spLocks noGrp="1"/>
          </p:cNvSpPr>
          <p:nvPr>
            <p:ph type="ftr" sz="quarter" idx="11"/>
          </p:nvPr>
        </p:nvSpPr>
        <p:spPr/>
        <p:txBody>
          <a:bodyPr/>
          <a:lstStyle>
            <a:lvl1pPr>
              <a:defRPr/>
            </a:lvl1pPr>
          </a:lstStyle>
          <a:p>
            <a:pPr>
              <a:defRPr/>
            </a:pPr>
            <a:r>
              <a:rPr lang="en-US" altLang="ja-JP"/>
              <a:t>Copyright(C)</a:t>
            </a:r>
            <a:r>
              <a:rPr lang="ja-JP" altLang="en-US"/>
              <a:t>　</a:t>
            </a:r>
            <a:r>
              <a:rPr lang="en-US" altLang="ja-JP"/>
              <a:t>reis-inc.</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6" name="スライド番号プレースホルダ 5">
            <a:extLst>
              <a:ext uri="{FF2B5EF4-FFF2-40B4-BE49-F238E27FC236}">
                <a16:creationId xmlns:a16="http://schemas.microsoft.com/office/drawing/2014/main" id="{F4B96166-49CA-A11A-A3A4-7D73DE2C699F}"/>
              </a:ext>
            </a:extLst>
          </p:cNvPr>
          <p:cNvSpPr>
            <a:spLocks noGrp="1"/>
          </p:cNvSpPr>
          <p:nvPr>
            <p:ph type="sldNum" sz="quarter" idx="12"/>
          </p:nvPr>
        </p:nvSpPr>
        <p:spPr/>
        <p:txBody>
          <a:bodyPr/>
          <a:lstStyle>
            <a:lvl1pPr>
              <a:defRPr/>
            </a:lvl1pPr>
          </a:lstStyle>
          <a:p>
            <a:pPr>
              <a:defRPr/>
            </a:pPr>
            <a:fld id="{47828388-527C-4571-B91C-1EDF1EF31F9C}" type="slidenum">
              <a:rPr lang="ja-JP" altLang="en-US"/>
              <a:pPr>
                <a:defRPr/>
              </a:pPr>
              <a:t>‹#›</a:t>
            </a:fld>
            <a:endParaRPr lang="ja-JP" altLang="en-US"/>
          </a:p>
        </p:txBody>
      </p:sp>
    </p:spTree>
    <p:extLst>
      <p:ext uri="{BB962C8B-B14F-4D97-AF65-F5344CB8AC3E}">
        <p14:creationId xmlns:p14="http://schemas.microsoft.com/office/powerpoint/2010/main" val="221104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413191" y="274644"/>
            <a:ext cx="2300643"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11254" y="274644"/>
            <a:ext cx="6731517"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AB222175-8C40-9B77-E71C-70FA0A3B8FD7}"/>
              </a:ext>
            </a:extLst>
          </p:cNvPr>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a:extLst>
              <a:ext uri="{FF2B5EF4-FFF2-40B4-BE49-F238E27FC236}">
                <a16:creationId xmlns:a16="http://schemas.microsoft.com/office/drawing/2014/main" id="{B518396D-3AF9-9CAF-AD4E-898E803CDCDB}"/>
              </a:ext>
            </a:extLst>
          </p:cNvPr>
          <p:cNvSpPr>
            <a:spLocks noGrp="1"/>
          </p:cNvSpPr>
          <p:nvPr>
            <p:ph type="ftr" sz="quarter" idx="11"/>
          </p:nvPr>
        </p:nvSpPr>
        <p:spPr/>
        <p:txBody>
          <a:bodyPr/>
          <a:lstStyle>
            <a:lvl1pPr>
              <a:defRPr/>
            </a:lvl1pPr>
          </a:lstStyle>
          <a:p>
            <a:pPr>
              <a:defRPr/>
            </a:pPr>
            <a:r>
              <a:rPr lang="en-US" altLang="ja-JP"/>
              <a:t>Copyright(C)</a:t>
            </a:r>
            <a:r>
              <a:rPr lang="ja-JP" altLang="en-US"/>
              <a:t>　</a:t>
            </a:r>
            <a:r>
              <a:rPr lang="en-US" altLang="ja-JP"/>
              <a:t>reis-inc.</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6" name="スライド番号プレースホルダ 5">
            <a:extLst>
              <a:ext uri="{FF2B5EF4-FFF2-40B4-BE49-F238E27FC236}">
                <a16:creationId xmlns:a16="http://schemas.microsoft.com/office/drawing/2014/main" id="{20EDD505-50ED-7BE1-67AE-E8B3B4E94F9C}"/>
              </a:ext>
            </a:extLst>
          </p:cNvPr>
          <p:cNvSpPr>
            <a:spLocks noGrp="1"/>
          </p:cNvSpPr>
          <p:nvPr>
            <p:ph type="sldNum" sz="quarter" idx="12"/>
          </p:nvPr>
        </p:nvSpPr>
        <p:spPr/>
        <p:txBody>
          <a:bodyPr/>
          <a:lstStyle>
            <a:lvl1pPr>
              <a:defRPr/>
            </a:lvl1pPr>
          </a:lstStyle>
          <a:p>
            <a:pPr>
              <a:defRPr/>
            </a:pPr>
            <a:fld id="{2BFBA552-1647-4850-A0E1-9F04D092B5E7}" type="slidenum">
              <a:rPr lang="ja-JP" altLang="en-US"/>
              <a:pPr>
                <a:defRPr/>
              </a:pPr>
              <a:t>‹#›</a:t>
            </a:fld>
            <a:endParaRPr lang="ja-JP" altLang="en-US"/>
          </a:p>
        </p:txBody>
      </p:sp>
    </p:spTree>
    <p:extLst>
      <p:ext uri="{BB962C8B-B14F-4D97-AF65-F5344CB8AC3E}">
        <p14:creationId xmlns:p14="http://schemas.microsoft.com/office/powerpoint/2010/main" val="8148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6436054-4DE2-4FE8-1E4D-08B3675D7F31}"/>
              </a:ext>
            </a:extLst>
          </p:cNvPr>
          <p:cNvSpPr/>
          <p:nvPr userDrawn="1"/>
        </p:nvSpPr>
        <p:spPr>
          <a:xfrm>
            <a:off x="0" y="6715125"/>
            <a:ext cx="10225088" cy="160338"/>
          </a:xfrm>
          <a:prstGeom prst="rect">
            <a:avLst/>
          </a:prstGeom>
          <a:solidFill>
            <a:srgbClr val="07357C"/>
          </a:solidFill>
          <a:ln>
            <a:solidFill>
              <a:srgbClr val="1564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 name="正方形/長方形 3">
            <a:extLst>
              <a:ext uri="{FF2B5EF4-FFF2-40B4-BE49-F238E27FC236}">
                <a16:creationId xmlns:a16="http://schemas.microsoft.com/office/drawing/2014/main" id="{6018EA14-373F-3356-52E8-4E395B748436}"/>
              </a:ext>
            </a:extLst>
          </p:cNvPr>
          <p:cNvSpPr/>
          <p:nvPr userDrawn="1"/>
        </p:nvSpPr>
        <p:spPr>
          <a:xfrm>
            <a:off x="0" y="6715125"/>
            <a:ext cx="2536825" cy="165100"/>
          </a:xfrm>
          <a:prstGeom prst="rect">
            <a:avLst/>
          </a:prstGeom>
          <a:solidFill>
            <a:srgbClr val="F68B1F"/>
          </a:solidFill>
          <a:ln>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5" name="正方形/長方形 4">
            <a:extLst>
              <a:ext uri="{FF2B5EF4-FFF2-40B4-BE49-F238E27FC236}">
                <a16:creationId xmlns:a16="http://schemas.microsoft.com/office/drawing/2014/main" id="{EA85BDD8-4198-0DAE-4875-361310E64C9B}"/>
              </a:ext>
            </a:extLst>
          </p:cNvPr>
          <p:cNvSpPr/>
          <p:nvPr userDrawn="1"/>
        </p:nvSpPr>
        <p:spPr>
          <a:xfrm>
            <a:off x="-4763" y="560388"/>
            <a:ext cx="10240963" cy="165100"/>
          </a:xfrm>
          <a:prstGeom prst="rect">
            <a:avLst/>
          </a:prstGeom>
          <a:solidFill>
            <a:srgbClr val="F68B1F"/>
          </a:solidFill>
          <a:ln>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6" name="正方形/長方形 5">
            <a:extLst>
              <a:ext uri="{FF2B5EF4-FFF2-40B4-BE49-F238E27FC236}">
                <a16:creationId xmlns:a16="http://schemas.microsoft.com/office/drawing/2014/main" id="{98EFF3B7-022F-BCF8-72C8-AE263C28D329}"/>
              </a:ext>
            </a:extLst>
          </p:cNvPr>
          <p:cNvSpPr/>
          <p:nvPr userDrawn="1"/>
        </p:nvSpPr>
        <p:spPr>
          <a:xfrm>
            <a:off x="7694613" y="560388"/>
            <a:ext cx="2535237" cy="165100"/>
          </a:xfrm>
          <a:prstGeom prst="rect">
            <a:avLst/>
          </a:prstGeom>
          <a:solidFill>
            <a:srgbClr val="07357C"/>
          </a:solidFill>
          <a:ln>
            <a:solidFill>
              <a:srgbClr val="0735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7" name="図 10">
            <a:extLst>
              <a:ext uri="{FF2B5EF4-FFF2-40B4-BE49-F238E27FC236}">
                <a16:creationId xmlns:a16="http://schemas.microsoft.com/office/drawing/2014/main" id="{0C59B629-8259-01D7-E761-E39C2958F6B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4463" y="6010275"/>
            <a:ext cx="636587"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コンテンツ プレースホルダ 2"/>
          <p:cNvSpPr>
            <a:spLocks noGrp="1"/>
          </p:cNvSpPr>
          <p:nvPr>
            <p:ph idx="1"/>
          </p:nvPr>
        </p:nvSpPr>
        <p:spPr>
          <a:xfrm>
            <a:off x="242583" y="836712"/>
            <a:ext cx="9743097" cy="4896544"/>
          </a:xfrm>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2" name="タイトル 1"/>
          <p:cNvSpPr>
            <a:spLocks noGrp="1"/>
          </p:cNvSpPr>
          <p:nvPr>
            <p:ph type="title"/>
          </p:nvPr>
        </p:nvSpPr>
        <p:spPr>
          <a:xfrm>
            <a:off x="242583" y="115143"/>
            <a:ext cx="9202738" cy="341213"/>
          </a:xfrm>
        </p:spPr>
        <p:txBody>
          <a:bodyPr/>
          <a:lstStyle>
            <a:lvl1pPr algn="l">
              <a:defRPr sz="2000">
                <a:solidFill>
                  <a:schemeClr val="bg1">
                    <a:lumMod val="50000"/>
                  </a:schemeClr>
                </a:solidFill>
                <a:latin typeface="游ゴシック" panose="020B0400000000000000" pitchFamily="50" charset="-128"/>
                <a:ea typeface="游ゴシック" panose="020B0400000000000000" pitchFamily="50" charset="-128"/>
              </a:defRPr>
            </a:lvl1pPr>
          </a:lstStyle>
          <a:p>
            <a:r>
              <a:rPr lang="ja-JP" altLang="en-US" dirty="0"/>
              <a:t>マスタ タイトルの書式設定</a:t>
            </a:r>
          </a:p>
        </p:txBody>
      </p:sp>
      <p:sp>
        <p:nvSpPr>
          <p:cNvPr id="8" name="フッター プレースホルダ 4">
            <a:extLst>
              <a:ext uri="{FF2B5EF4-FFF2-40B4-BE49-F238E27FC236}">
                <a16:creationId xmlns:a16="http://schemas.microsoft.com/office/drawing/2014/main" id="{7133A621-DB1D-1004-7272-0FA7729AE9B3}"/>
              </a:ext>
            </a:extLst>
          </p:cNvPr>
          <p:cNvSpPr>
            <a:spLocks noGrp="1"/>
          </p:cNvSpPr>
          <p:nvPr>
            <p:ph type="ftr" sz="quarter" idx="10"/>
          </p:nvPr>
        </p:nvSpPr>
        <p:spPr>
          <a:xfrm>
            <a:off x="863600" y="6161088"/>
            <a:ext cx="5761038" cy="460375"/>
          </a:xfrm>
        </p:spPr>
        <p:txBody>
          <a:bodyPr/>
          <a:lstStyle>
            <a:lvl1pPr algn="l">
              <a:defRPr sz="1200">
                <a:latin typeface="Meiryo UI" panose="020B0604030504040204" pitchFamily="50" charset="-128"/>
                <a:ea typeface="Meiryo UI" panose="020B0604030504040204" pitchFamily="50" charset="-128"/>
              </a:defRPr>
            </a:lvl1pPr>
          </a:lstStyle>
          <a:p>
            <a:pPr>
              <a:defRPr/>
            </a:pPr>
            <a:r>
              <a:rPr lang="en-US" altLang="ja-JP"/>
              <a:t>Copyright(C)</a:t>
            </a:r>
            <a:r>
              <a:rPr lang="ja-JP" altLang="en-US"/>
              <a:t>　</a:t>
            </a:r>
            <a:r>
              <a:rPr lang="en-US" altLang="ja-JP"/>
              <a:t>PRIME</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9" name="スライド番号プレースホルダ 5">
            <a:extLst>
              <a:ext uri="{FF2B5EF4-FFF2-40B4-BE49-F238E27FC236}">
                <a16:creationId xmlns:a16="http://schemas.microsoft.com/office/drawing/2014/main" id="{BE40A729-D1B7-A291-8759-0B223295E519}"/>
              </a:ext>
            </a:extLst>
          </p:cNvPr>
          <p:cNvSpPr>
            <a:spLocks noGrp="1"/>
          </p:cNvSpPr>
          <p:nvPr>
            <p:ph type="sldNum" sz="quarter" idx="11"/>
          </p:nvPr>
        </p:nvSpPr>
        <p:spPr>
          <a:xfrm>
            <a:off x="7599363" y="6256338"/>
            <a:ext cx="2386012" cy="365125"/>
          </a:xfrm>
        </p:spPr>
        <p:txBody>
          <a:bodyPr/>
          <a:lstStyle>
            <a:lvl1pPr>
              <a:defRPr sz="1800">
                <a:latin typeface="Meiryo UI" panose="020B0604030504040204" pitchFamily="50" charset="-128"/>
                <a:ea typeface="Meiryo UI" panose="020B0604030504040204" pitchFamily="50" charset="-128"/>
              </a:defRPr>
            </a:lvl1pPr>
          </a:lstStyle>
          <a:p>
            <a:pPr>
              <a:defRPr/>
            </a:pPr>
            <a:fld id="{D7B796FE-56FD-4A9A-8860-A990B9E5104E}" type="slidenum">
              <a:rPr lang="ja-JP" altLang="en-US"/>
              <a:pPr>
                <a:defRPr/>
              </a:pPr>
              <a:t>‹#›</a:t>
            </a:fld>
            <a:endParaRPr lang="ja-JP" altLang="en-US"/>
          </a:p>
        </p:txBody>
      </p:sp>
    </p:spTree>
    <p:extLst>
      <p:ext uri="{BB962C8B-B14F-4D97-AF65-F5344CB8AC3E}">
        <p14:creationId xmlns:p14="http://schemas.microsoft.com/office/powerpoint/2010/main" val="4184657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7711" y="4406906"/>
            <a:ext cx="8691325"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807711" y="2906713"/>
            <a:ext cx="86913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7A37AD82-A266-30D3-356A-9F72C16D8FDE}"/>
              </a:ext>
            </a:extLst>
          </p:cNvPr>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a:extLst>
              <a:ext uri="{FF2B5EF4-FFF2-40B4-BE49-F238E27FC236}">
                <a16:creationId xmlns:a16="http://schemas.microsoft.com/office/drawing/2014/main" id="{AC332EDE-0AA0-6B00-CF9D-8C76B682EE02}"/>
              </a:ext>
            </a:extLst>
          </p:cNvPr>
          <p:cNvSpPr>
            <a:spLocks noGrp="1"/>
          </p:cNvSpPr>
          <p:nvPr>
            <p:ph type="ftr" sz="quarter" idx="11"/>
          </p:nvPr>
        </p:nvSpPr>
        <p:spPr/>
        <p:txBody>
          <a:bodyPr/>
          <a:lstStyle>
            <a:lvl1pPr>
              <a:defRPr/>
            </a:lvl1pPr>
          </a:lstStyle>
          <a:p>
            <a:pPr>
              <a:defRPr/>
            </a:pPr>
            <a:r>
              <a:rPr lang="en-US" altLang="ja-JP"/>
              <a:t>Copyright(C)</a:t>
            </a:r>
            <a:r>
              <a:rPr lang="ja-JP" altLang="en-US"/>
              <a:t>　</a:t>
            </a:r>
            <a:r>
              <a:rPr lang="en-US" altLang="ja-JP"/>
              <a:t>reis-inc.</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6" name="スライド番号プレースホルダ 5">
            <a:extLst>
              <a:ext uri="{FF2B5EF4-FFF2-40B4-BE49-F238E27FC236}">
                <a16:creationId xmlns:a16="http://schemas.microsoft.com/office/drawing/2014/main" id="{ED80FE39-3C7B-FAC1-780D-EB86A8A3BDD2}"/>
              </a:ext>
            </a:extLst>
          </p:cNvPr>
          <p:cNvSpPr>
            <a:spLocks noGrp="1"/>
          </p:cNvSpPr>
          <p:nvPr>
            <p:ph type="sldNum" sz="quarter" idx="12"/>
          </p:nvPr>
        </p:nvSpPr>
        <p:spPr/>
        <p:txBody>
          <a:bodyPr/>
          <a:lstStyle>
            <a:lvl1pPr>
              <a:defRPr/>
            </a:lvl1pPr>
          </a:lstStyle>
          <a:p>
            <a:pPr>
              <a:defRPr/>
            </a:pPr>
            <a:fld id="{FDF57265-F118-4EC6-8298-ADE51DAFF65E}" type="slidenum">
              <a:rPr lang="ja-JP" altLang="en-US"/>
              <a:pPr>
                <a:defRPr/>
              </a:pPr>
              <a:t>‹#›</a:t>
            </a:fld>
            <a:endParaRPr lang="ja-JP" altLang="en-US"/>
          </a:p>
        </p:txBody>
      </p:sp>
    </p:spTree>
    <p:extLst>
      <p:ext uri="{BB962C8B-B14F-4D97-AF65-F5344CB8AC3E}">
        <p14:creationId xmlns:p14="http://schemas.microsoft.com/office/powerpoint/2010/main" val="573864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11256" y="1600206"/>
            <a:ext cx="451608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97756" y="1600206"/>
            <a:ext cx="451608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93E22FF9-AF78-D939-C544-BC39F2A4CBBE}"/>
              </a:ext>
            </a:extLst>
          </p:cNvPr>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a:extLst>
              <a:ext uri="{FF2B5EF4-FFF2-40B4-BE49-F238E27FC236}">
                <a16:creationId xmlns:a16="http://schemas.microsoft.com/office/drawing/2014/main" id="{420DA49B-7D6F-3997-DC81-5C944336E77A}"/>
              </a:ext>
            </a:extLst>
          </p:cNvPr>
          <p:cNvSpPr>
            <a:spLocks noGrp="1"/>
          </p:cNvSpPr>
          <p:nvPr>
            <p:ph type="ftr" sz="quarter" idx="11"/>
          </p:nvPr>
        </p:nvSpPr>
        <p:spPr/>
        <p:txBody>
          <a:bodyPr/>
          <a:lstStyle>
            <a:lvl1pPr>
              <a:defRPr/>
            </a:lvl1pPr>
          </a:lstStyle>
          <a:p>
            <a:pPr>
              <a:defRPr/>
            </a:pPr>
            <a:r>
              <a:rPr lang="en-US" altLang="ja-JP"/>
              <a:t>Copyright(C)</a:t>
            </a:r>
            <a:r>
              <a:rPr lang="ja-JP" altLang="en-US"/>
              <a:t>　</a:t>
            </a:r>
            <a:r>
              <a:rPr lang="en-US" altLang="ja-JP"/>
              <a:t>reis-inc.</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7" name="スライド番号プレースホルダ 5">
            <a:extLst>
              <a:ext uri="{FF2B5EF4-FFF2-40B4-BE49-F238E27FC236}">
                <a16:creationId xmlns:a16="http://schemas.microsoft.com/office/drawing/2014/main" id="{50B7ADF5-1822-7B7D-0419-D63A08E95A58}"/>
              </a:ext>
            </a:extLst>
          </p:cNvPr>
          <p:cNvSpPr>
            <a:spLocks noGrp="1"/>
          </p:cNvSpPr>
          <p:nvPr>
            <p:ph type="sldNum" sz="quarter" idx="12"/>
          </p:nvPr>
        </p:nvSpPr>
        <p:spPr/>
        <p:txBody>
          <a:bodyPr/>
          <a:lstStyle>
            <a:lvl1pPr>
              <a:defRPr/>
            </a:lvl1pPr>
          </a:lstStyle>
          <a:p>
            <a:pPr>
              <a:defRPr/>
            </a:pPr>
            <a:fld id="{F75A95CA-37E1-48B8-A6FE-3AF7E253AEAF}" type="slidenum">
              <a:rPr lang="ja-JP" altLang="en-US"/>
              <a:pPr>
                <a:defRPr/>
              </a:pPr>
              <a:t>‹#›</a:t>
            </a:fld>
            <a:endParaRPr lang="ja-JP" altLang="en-US"/>
          </a:p>
        </p:txBody>
      </p:sp>
    </p:spTree>
    <p:extLst>
      <p:ext uri="{BB962C8B-B14F-4D97-AF65-F5344CB8AC3E}">
        <p14:creationId xmlns:p14="http://schemas.microsoft.com/office/powerpoint/2010/main" val="412414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511256" y="1535113"/>
            <a:ext cx="451785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511256" y="2174875"/>
            <a:ext cx="451785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194204" y="1535113"/>
            <a:ext cx="45196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194204" y="2174875"/>
            <a:ext cx="45196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4F1320BF-800B-EFCD-53AE-46FAE10D2DE5}"/>
              </a:ext>
            </a:extLst>
          </p:cNvPr>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a:extLst>
              <a:ext uri="{FF2B5EF4-FFF2-40B4-BE49-F238E27FC236}">
                <a16:creationId xmlns:a16="http://schemas.microsoft.com/office/drawing/2014/main" id="{1BDF4054-2D6D-DB54-7F00-9199A5CA6E27}"/>
              </a:ext>
            </a:extLst>
          </p:cNvPr>
          <p:cNvSpPr>
            <a:spLocks noGrp="1"/>
          </p:cNvSpPr>
          <p:nvPr>
            <p:ph type="ftr" sz="quarter" idx="11"/>
          </p:nvPr>
        </p:nvSpPr>
        <p:spPr/>
        <p:txBody>
          <a:bodyPr/>
          <a:lstStyle>
            <a:lvl1pPr>
              <a:defRPr/>
            </a:lvl1pPr>
          </a:lstStyle>
          <a:p>
            <a:pPr>
              <a:defRPr/>
            </a:pPr>
            <a:r>
              <a:rPr lang="en-US" altLang="ja-JP"/>
              <a:t>Copyright(C)</a:t>
            </a:r>
            <a:r>
              <a:rPr lang="ja-JP" altLang="en-US"/>
              <a:t>　</a:t>
            </a:r>
            <a:r>
              <a:rPr lang="en-US" altLang="ja-JP"/>
              <a:t>reis-inc.</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9" name="スライド番号プレースホルダ 5">
            <a:extLst>
              <a:ext uri="{FF2B5EF4-FFF2-40B4-BE49-F238E27FC236}">
                <a16:creationId xmlns:a16="http://schemas.microsoft.com/office/drawing/2014/main" id="{78EBD4C2-AC0E-B341-6920-C6BCDC644C70}"/>
              </a:ext>
            </a:extLst>
          </p:cNvPr>
          <p:cNvSpPr>
            <a:spLocks noGrp="1"/>
          </p:cNvSpPr>
          <p:nvPr>
            <p:ph type="sldNum" sz="quarter" idx="12"/>
          </p:nvPr>
        </p:nvSpPr>
        <p:spPr/>
        <p:txBody>
          <a:bodyPr/>
          <a:lstStyle>
            <a:lvl1pPr>
              <a:defRPr/>
            </a:lvl1pPr>
          </a:lstStyle>
          <a:p>
            <a:pPr>
              <a:defRPr/>
            </a:pPr>
            <a:fld id="{6A5BC8F9-B3D3-46F2-A063-49827D6D632B}" type="slidenum">
              <a:rPr lang="ja-JP" altLang="en-US"/>
              <a:pPr>
                <a:defRPr/>
              </a:pPr>
              <a:t>‹#›</a:t>
            </a:fld>
            <a:endParaRPr lang="ja-JP" altLang="en-US"/>
          </a:p>
        </p:txBody>
      </p:sp>
    </p:spTree>
    <p:extLst>
      <p:ext uri="{BB962C8B-B14F-4D97-AF65-F5344CB8AC3E}">
        <p14:creationId xmlns:p14="http://schemas.microsoft.com/office/powerpoint/2010/main" val="3772945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a:extLst>
              <a:ext uri="{FF2B5EF4-FFF2-40B4-BE49-F238E27FC236}">
                <a16:creationId xmlns:a16="http://schemas.microsoft.com/office/drawing/2014/main" id="{58E3C81E-4D04-628C-653A-E277A56722DE}"/>
              </a:ext>
            </a:extLst>
          </p:cNvPr>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a:extLst>
              <a:ext uri="{FF2B5EF4-FFF2-40B4-BE49-F238E27FC236}">
                <a16:creationId xmlns:a16="http://schemas.microsoft.com/office/drawing/2014/main" id="{EFCC6A3C-E05D-9081-94B0-5B05C7CBEE58}"/>
              </a:ext>
            </a:extLst>
          </p:cNvPr>
          <p:cNvSpPr>
            <a:spLocks noGrp="1"/>
          </p:cNvSpPr>
          <p:nvPr>
            <p:ph type="ftr" sz="quarter" idx="11"/>
          </p:nvPr>
        </p:nvSpPr>
        <p:spPr/>
        <p:txBody>
          <a:bodyPr/>
          <a:lstStyle>
            <a:lvl1pPr>
              <a:defRPr/>
            </a:lvl1pPr>
          </a:lstStyle>
          <a:p>
            <a:pPr>
              <a:defRPr/>
            </a:pPr>
            <a:r>
              <a:rPr lang="en-US" altLang="ja-JP"/>
              <a:t>Copyright(C)</a:t>
            </a:r>
            <a:r>
              <a:rPr lang="ja-JP" altLang="en-US"/>
              <a:t>　</a:t>
            </a:r>
            <a:r>
              <a:rPr lang="en-US" altLang="ja-JP"/>
              <a:t>reis-inc.</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5" name="スライド番号プレースホルダ 5">
            <a:extLst>
              <a:ext uri="{FF2B5EF4-FFF2-40B4-BE49-F238E27FC236}">
                <a16:creationId xmlns:a16="http://schemas.microsoft.com/office/drawing/2014/main" id="{84E64D9C-0BC9-09DA-00B7-32F825C0F1ED}"/>
              </a:ext>
            </a:extLst>
          </p:cNvPr>
          <p:cNvSpPr>
            <a:spLocks noGrp="1"/>
          </p:cNvSpPr>
          <p:nvPr>
            <p:ph type="sldNum" sz="quarter" idx="12"/>
          </p:nvPr>
        </p:nvSpPr>
        <p:spPr/>
        <p:txBody>
          <a:bodyPr/>
          <a:lstStyle>
            <a:lvl1pPr>
              <a:defRPr/>
            </a:lvl1pPr>
          </a:lstStyle>
          <a:p>
            <a:pPr>
              <a:defRPr/>
            </a:pPr>
            <a:fld id="{036E5681-B87A-403B-B109-93C2F1C91E85}" type="slidenum">
              <a:rPr lang="ja-JP" altLang="en-US"/>
              <a:pPr>
                <a:defRPr/>
              </a:pPr>
              <a:t>‹#›</a:t>
            </a:fld>
            <a:endParaRPr lang="ja-JP" altLang="en-US"/>
          </a:p>
        </p:txBody>
      </p:sp>
    </p:spTree>
    <p:extLst>
      <p:ext uri="{BB962C8B-B14F-4D97-AF65-F5344CB8AC3E}">
        <p14:creationId xmlns:p14="http://schemas.microsoft.com/office/powerpoint/2010/main" val="52971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D70831AF-E0BD-0D48-96CB-5B913EF9DAF4}"/>
              </a:ext>
            </a:extLst>
          </p:cNvPr>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a:extLst>
              <a:ext uri="{FF2B5EF4-FFF2-40B4-BE49-F238E27FC236}">
                <a16:creationId xmlns:a16="http://schemas.microsoft.com/office/drawing/2014/main" id="{AD86C869-5798-C0EC-A226-74411E4E8355}"/>
              </a:ext>
            </a:extLst>
          </p:cNvPr>
          <p:cNvSpPr>
            <a:spLocks noGrp="1"/>
          </p:cNvSpPr>
          <p:nvPr>
            <p:ph type="ftr" sz="quarter" idx="11"/>
          </p:nvPr>
        </p:nvSpPr>
        <p:spPr/>
        <p:txBody>
          <a:bodyPr/>
          <a:lstStyle>
            <a:lvl1pPr>
              <a:defRPr/>
            </a:lvl1pPr>
          </a:lstStyle>
          <a:p>
            <a:pPr>
              <a:defRPr/>
            </a:pPr>
            <a:r>
              <a:rPr lang="en-US" altLang="ja-JP"/>
              <a:t>Copyright(C)</a:t>
            </a:r>
            <a:r>
              <a:rPr lang="ja-JP" altLang="en-US"/>
              <a:t>　</a:t>
            </a:r>
            <a:r>
              <a:rPr lang="en-US" altLang="ja-JP"/>
              <a:t>reis-inc.</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4" name="スライド番号プレースホルダ 5">
            <a:extLst>
              <a:ext uri="{FF2B5EF4-FFF2-40B4-BE49-F238E27FC236}">
                <a16:creationId xmlns:a16="http://schemas.microsoft.com/office/drawing/2014/main" id="{11084778-9A69-C48B-8357-F1177BB6F58F}"/>
              </a:ext>
            </a:extLst>
          </p:cNvPr>
          <p:cNvSpPr>
            <a:spLocks noGrp="1"/>
          </p:cNvSpPr>
          <p:nvPr>
            <p:ph type="sldNum" sz="quarter" idx="12"/>
          </p:nvPr>
        </p:nvSpPr>
        <p:spPr/>
        <p:txBody>
          <a:bodyPr/>
          <a:lstStyle>
            <a:lvl1pPr>
              <a:defRPr/>
            </a:lvl1pPr>
          </a:lstStyle>
          <a:p>
            <a:pPr>
              <a:defRPr/>
            </a:pPr>
            <a:fld id="{0BC53D85-80F8-4983-91B6-171DF37F919A}" type="slidenum">
              <a:rPr lang="ja-JP" altLang="en-US"/>
              <a:pPr>
                <a:defRPr/>
              </a:pPr>
              <a:t>‹#›</a:t>
            </a:fld>
            <a:endParaRPr lang="ja-JP" altLang="en-US"/>
          </a:p>
        </p:txBody>
      </p:sp>
    </p:spTree>
    <p:extLst>
      <p:ext uri="{BB962C8B-B14F-4D97-AF65-F5344CB8AC3E}">
        <p14:creationId xmlns:p14="http://schemas.microsoft.com/office/powerpoint/2010/main" val="459606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11256" y="273050"/>
            <a:ext cx="336398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997727" y="273056"/>
            <a:ext cx="571610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511256" y="1435103"/>
            <a:ext cx="336398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FFEC5BBF-9C95-9A48-41F7-789F0F1E7C11}"/>
              </a:ext>
            </a:extLst>
          </p:cNvPr>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a:extLst>
              <a:ext uri="{FF2B5EF4-FFF2-40B4-BE49-F238E27FC236}">
                <a16:creationId xmlns:a16="http://schemas.microsoft.com/office/drawing/2014/main" id="{3FC41558-FEA2-4F3A-1E08-D8D55B00EAB9}"/>
              </a:ext>
            </a:extLst>
          </p:cNvPr>
          <p:cNvSpPr>
            <a:spLocks noGrp="1"/>
          </p:cNvSpPr>
          <p:nvPr>
            <p:ph type="ftr" sz="quarter" idx="11"/>
          </p:nvPr>
        </p:nvSpPr>
        <p:spPr/>
        <p:txBody>
          <a:bodyPr/>
          <a:lstStyle>
            <a:lvl1pPr>
              <a:defRPr/>
            </a:lvl1pPr>
          </a:lstStyle>
          <a:p>
            <a:pPr>
              <a:defRPr/>
            </a:pPr>
            <a:r>
              <a:rPr lang="en-US" altLang="ja-JP"/>
              <a:t>Copyright(C)</a:t>
            </a:r>
            <a:r>
              <a:rPr lang="ja-JP" altLang="en-US"/>
              <a:t>　</a:t>
            </a:r>
            <a:r>
              <a:rPr lang="en-US" altLang="ja-JP"/>
              <a:t>reis-inc.</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7" name="スライド番号プレースホルダ 5">
            <a:extLst>
              <a:ext uri="{FF2B5EF4-FFF2-40B4-BE49-F238E27FC236}">
                <a16:creationId xmlns:a16="http://schemas.microsoft.com/office/drawing/2014/main" id="{1A6321CC-3C1C-2F9C-1264-D9A6E66F6082}"/>
              </a:ext>
            </a:extLst>
          </p:cNvPr>
          <p:cNvSpPr>
            <a:spLocks noGrp="1"/>
          </p:cNvSpPr>
          <p:nvPr>
            <p:ph type="sldNum" sz="quarter" idx="12"/>
          </p:nvPr>
        </p:nvSpPr>
        <p:spPr/>
        <p:txBody>
          <a:bodyPr/>
          <a:lstStyle>
            <a:lvl1pPr>
              <a:defRPr/>
            </a:lvl1pPr>
          </a:lstStyle>
          <a:p>
            <a:pPr>
              <a:defRPr/>
            </a:pPr>
            <a:fld id="{7C397C86-9B12-4E4C-8C08-A59D2AC74694}" type="slidenum">
              <a:rPr lang="ja-JP" altLang="en-US"/>
              <a:pPr>
                <a:defRPr/>
              </a:pPr>
              <a:t>‹#›</a:t>
            </a:fld>
            <a:endParaRPr lang="ja-JP" altLang="en-US"/>
          </a:p>
        </p:txBody>
      </p:sp>
    </p:spTree>
    <p:extLst>
      <p:ext uri="{BB962C8B-B14F-4D97-AF65-F5344CB8AC3E}">
        <p14:creationId xmlns:p14="http://schemas.microsoft.com/office/powerpoint/2010/main" val="889026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04191" y="4800600"/>
            <a:ext cx="6135053"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004191" y="612775"/>
            <a:ext cx="613505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004191" y="5367338"/>
            <a:ext cx="61350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60F24BA7-4D90-1FBA-68F9-EBC5C848077D}"/>
              </a:ext>
            </a:extLst>
          </p:cNvPr>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a:extLst>
              <a:ext uri="{FF2B5EF4-FFF2-40B4-BE49-F238E27FC236}">
                <a16:creationId xmlns:a16="http://schemas.microsoft.com/office/drawing/2014/main" id="{D4C604D4-581A-436C-9633-FC9819143580}"/>
              </a:ext>
            </a:extLst>
          </p:cNvPr>
          <p:cNvSpPr>
            <a:spLocks noGrp="1"/>
          </p:cNvSpPr>
          <p:nvPr>
            <p:ph type="ftr" sz="quarter" idx="11"/>
          </p:nvPr>
        </p:nvSpPr>
        <p:spPr/>
        <p:txBody>
          <a:bodyPr/>
          <a:lstStyle>
            <a:lvl1pPr>
              <a:defRPr/>
            </a:lvl1pPr>
          </a:lstStyle>
          <a:p>
            <a:pPr>
              <a:defRPr/>
            </a:pPr>
            <a:r>
              <a:rPr lang="en-US" altLang="ja-JP"/>
              <a:t>Copyright(C)</a:t>
            </a:r>
            <a:r>
              <a:rPr lang="ja-JP" altLang="en-US"/>
              <a:t>　</a:t>
            </a:r>
            <a:r>
              <a:rPr lang="en-US" altLang="ja-JP"/>
              <a:t>reis-inc.</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7" name="スライド番号プレースホルダ 5">
            <a:extLst>
              <a:ext uri="{FF2B5EF4-FFF2-40B4-BE49-F238E27FC236}">
                <a16:creationId xmlns:a16="http://schemas.microsoft.com/office/drawing/2014/main" id="{36662ACF-EED2-31CE-8431-D2A3ED97DD4A}"/>
              </a:ext>
            </a:extLst>
          </p:cNvPr>
          <p:cNvSpPr>
            <a:spLocks noGrp="1"/>
          </p:cNvSpPr>
          <p:nvPr>
            <p:ph type="sldNum" sz="quarter" idx="12"/>
          </p:nvPr>
        </p:nvSpPr>
        <p:spPr/>
        <p:txBody>
          <a:bodyPr/>
          <a:lstStyle>
            <a:lvl1pPr>
              <a:defRPr/>
            </a:lvl1pPr>
          </a:lstStyle>
          <a:p>
            <a:pPr>
              <a:defRPr/>
            </a:pPr>
            <a:fld id="{678850AF-34C0-4ECB-9861-26F8F9C94ABA}" type="slidenum">
              <a:rPr lang="ja-JP" altLang="en-US"/>
              <a:pPr>
                <a:defRPr/>
              </a:pPr>
              <a:t>‹#›</a:t>
            </a:fld>
            <a:endParaRPr lang="ja-JP" altLang="en-US"/>
          </a:p>
        </p:txBody>
      </p:sp>
    </p:spTree>
    <p:extLst>
      <p:ext uri="{BB962C8B-B14F-4D97-AF65-F5344CB8AC3E}">
        <p14:creationId xmlns:p14="http://schemas.microsoft.com/office/powerpoint/2010/main" val="420682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a:extLst>
              <a:ext uri="{FF2B5EF4-FFF2-40B4-BE49-F238E27FC236}">
                <a16:creationId xmlns:a16="http://schemas.microsoft.com/office/drawing/2014/main" id="{DB5E86C2-408B-A206-D50A-6D236FEFC465}"/>
              </a:ext>
            </a:extLst>
          </p:cNvPr>
          <p:cNvSpPr>
            <a:spLocks noGrp="1"/>
          </p:cNvSpPr>
          <p:nvPr>
            <p:ph type="title"/>
          </p:nvPr>
        </p:nvSpPr>
        <p:spPr bwMode="auto">
          <a:xfrm>
            <a:off x="511175" y="274638"/>
            <a:ext cx="92027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a:extLst>
              <a:ext uri="{FF2B5EF4-FFF2-40B4-BE49-F238E27FC236}">
                <a16:creationId xmlns:a16="http://schemas.microsoft.com/office/drawing/2014/main" id="{8C61D1A6-8CB4-9101-C32B-3EB8CFD5A534}"/>
              </a:ext>
            </a:extLst>
          </p:cNvPr>
          <p:cNvSpPr>
            <a:spLocks noGrp="1"/>
          </p:cNvSpPr>
          <p:nvPr>
            <p:ph type="body" idx="1"/>
          </p:nvPr>
        </p:nvSpPr>
        <p:spPr bwMode="auto">
          <a:xfrm>
            <a:off x="511175" y="1600200"/>
            <a:ext cx="92027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2CA5D0F9-A46D-1ADE-A6FB-F173C3FB6D6A}"/>
              </a:ext>
            </a:extLst>
          </p:cNvPr>
          <p:cNvSpPr>
            <a:spLocks noGrp="1"/>
          </p:cNvSpPr>
          <p:nvPr>
            <p:ph type="dt" sz="half" idx="2"/>
          </p:nvPr>
        </p:nvSpPr>
        <p:spPr>
          <a:xfrm>
            <a:off x="511175" y="6356350"/>
            <a:ext cx="2386013"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5" name="フッター プレースホルダ 4">
            <a:extLst>
              <a:ext uri="{FF2B5EF4-FFF2-40B4-BE49-F238E27FC236}">
                <a16:creationId xmlns:a16="http://schemas.microsoft.com/office/drawing/2014/main" id="{51D2B672-6EB9-3730-BF2F-C647EDAB359B}"/>
              </a:ext>
            </a:extLst>
          </p:cNvPr>
          <p:cNvSpPr>
            <a:spLocks noGrp="1"/>
          </p:cNvSpPr>
          <p:nvPr>
            <p:ph type="ftr" sz="quarter" idx="3"/>
          </p:nvPr>
        </p:nvSpPr>
        <p:spPr>
          <a:xfrm>
            <a:off x="3494088" y="6356350"/>
            <a:ext cx="32369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r>
              <a:rPr lang="en-US" altLang="ja-JP"/>
              <a:t>Copyright(C)</a:t>
            </a:r>
            <a:r>
              <a:rPr lang="ja-JP" altLang="en-US"/>
              <a:t>　</a:t>
            </a:r>
            <a:r>
              <a:rPr lang="en-US" altLang="ja-JP"/>
              <a:t>reis-inc.</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6" name="スライド番号プレースホルダ 5">
            <a:extLst>
              <a:ext uri="{FF2B5EF4-FFF2-40B4-BE49-F238E27FC236}">
                <a16:creationId xmlns:a16="http://schemas.microsoft.com/office/drawing/2014/main" id="{90ECA30C-F369-DCE6-8E79-15279128D9C1}"/>
              </a:ext>
            </a:extLst>
          </p:cNvPr>
          <p:cNvSpPr>
            <a:spLocks noGrp="1"/>
          </p:cNvSpPr>
          <p:nvPr>
            <p:ph type="sldNum" sz="quarter" idx="4"/>
          </p:nvPr>
        </p:nvSpPr>
        <p:spPr>
          <a:xfrm>
            <a:off x="7327900" y="6356350"/>
            <a:ext cx="23860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72281588-E128-4400-96CB-6133C013BDB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7224" r:id="rId1"/>
    <p:sldLayoutId id="2147487225" r:id="rId2"/>
    <p:sldLayoutId id="2147487215" r:id="rId3"/>
    <p:sldLayoutId id="2147487216" r:id="rId4"/>
    <p:sldLayoutId id="2147487217" r:id="rId5"/>
    <p:sldLayoutId id="2147487218" r:id="rId6"/>
    <p:sldLayoutId id="2147487219" r:id="rId7"/>
    <p:sldLayoutId id="2147487220" r:id="rId8"/>
    <p:sldLayoutId id="2147487221" r:id="rId9"/>
    <p:sldLayoutId id="2147487222" r:id="rId10"/>
    <p:sldLayoutId id="2147487223" r:id="rId11"/>
  </p:sldLayoutIdLst>
  <p:hf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Meiryo UI" panose="020B0604030504040204" pitchFamily="50" charset="-128"/>
          <a:ea typeface="Meiryo UI" panose="020B0604030504040204" pitchFamily="50" charset="-128"/>
        </a:defRPr>
      </a:lvl2pPr>
      <a:lvl3pPr algn="ctr" rtl="0" eaLnBrk="0" fontAlgn="base" hangingPunct="0">
        <a:spcBef>
          <a:spcPct val="0"/>
        </a:spcBef>
        <a:spcAft>
          <a:spcPct val="0"/>
        </a:spcAft>
        <a:defRPr kumimoji="1" sz="4400">
          <a:solidFill>
            <a:schemeClr val="tx1"/>
          </a:solidFill>
          <a:latin typeface="Meiryo UI" panose="020B0604030504040204" pitchFamily="50" charset="-128"/>
          <a:ea typeface="Meiryo UI" panose="020B0604030504040204" pitchFamily="50" charset="-128"/>
        </a:defRPr>
      </a:lvl3pPr>
      <a:lvl4pPr algn="ctr" rtl="0" eaLnBrk="0" fontAlgn="base" hangingPunct="0">
        <a:spcBef>
          <a:spcPct val="0"/>
        </a:spcBef>
        <a:spcAft>
          <a:spcPct val="0"/>
        </a:spcAft>
        <a:defRPr kumimoji="1" sz="4400">
          <a:solidFill>
            <a:schemeClr val="tx1"/>
          </a:solidFill>
          <a:latin typeface="Meiryo UI" panose="020B0604030504040204" pitchFamily="50" charset="-128"/>
          <a:ea typeface="Meiryo UI" panose="020B0604030504040204" pitchFamily="50" charset="-128"/>
        </a:defRPr>
      </a:lvl4pPr>
      <a:lvl5pPr algn="ctr" rtl="0" eaLnBrk="0" fontAlgn="base" hangingPunct="0">
        <a:spcBef>
          <a:spcPct val="0"/>
        </a:spcBef>
        <a:spcAft>
          <a:spcPct val="0"/>
        </a:spcAft>
        <a:defRPr kumimoji="1" sz="4400">
          <a:solidFill>
            <a:schemeClr val="tx1"/>
          </a:solidFill>
          <a:latin typeface="Meiryo UI" panose="020B0604030504040204" pitchFamily="50" charset="-128"/>
          <a:ea typeface="Meiryo UI" panose="020B0604030504040204"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jpeg"/><Relationship Id="rId3" Type="http://schemas.openxmlformats.org/officeDocument/2006/relationships/image" Target="../media/image48.jpeg"/><Relationship Id="rId7" Type="http://schemas.openxmlformats.org/officeDocument/2006/relationships/image" Target="../media/image52.jpeg"/><Relationship Id="rId12" Type="http://schemas.openxmlformats.org/officeDocument/2006/relationships/image" Target="../media/image57.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11" Type="http://schemas.openxmlformats.org/officeDocument/2006/relationships/image" Target="../media/image56.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jpeg"/></Relationships>
</file>

<file path=ppt/slides/_rels/slide25.xml.rels><?xml version="1.0" encoding="UTF-8" standalone="yes"?>
<Relationships xmlns="http://schemas.openxmlformats.org/package/2006/relationships"><Relationship Id="rId8" Type="http://schemas.openxmlformats.org/officeDocument/2006/relationships/image" Target="../media/image65.jpeg"/><Relationship Id="rId13" Type="http://schemas.openxmlformats.org/officeDocument/2006/relationships/image" Target="../media/image70.jpeg"/><Relationship Id="rId3" Type="http://schemas.openxmlformats.org/officeDocument/2006/relationships/image" Target="../media/image60.jpeg"/><Relationship Id="rId7" Type="http://schemas.openxmlformats.org/officeDocument/2006/relationships/image" Target="../media/image64.jpeg"/><Relationship Id="rId12" Type="http://schemas.openxmlformats.org/officeDocument/2006/relationships/image" Target="../media/image69.jpe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jpeg"/><Relationship Id="rId11" Type="http://schemas.openxmlformats.org/officeDocument/2006/relationships/image" Target="../media/image68.jpeg"/><Relationship Id="rId5" Type="http://schemas.openxmlformats.org/officeDocument/2006/relationships/image" Target="../media/image62.jpeg"/><Relationship Id="rId10" Type="http://schemas.openxmlformats.org/officeDocument/2006/relationships/image" Target="../media/image67.jpeg"/><Relationship Id="rId4" Type="http://schemas.openxmlformats.org/officeDocument/2006/relationships/image" Target="../media/image61.jpeg"/><Relationship Id="rId9" Type="http://schemas.openxmlformats.org/officeDocument/2006/relationships/image" Target="../media/image66.jpeg"/></Relationships>
</file>

<file path=ppt/slides/_rels/slide26.xml.rels><?xml version="1.0" encoding="UTF-8" standalone="yes"?>
<Relationships xmlns="http://schemas.openxmlformats.org/package/2006/relationships"><Relationship Id="rId8" Type="http://schemas.openxmlformats.org/officeDocument/2006/relationships/image" Target="../media/image77.jpeg"/><Relationship Id="rId13" Type="http://schemas.openxmlformats.org/officeDocument/2006/relationships/image" Target="../media/image82.jpeg"/><Relationship Id="rId3" Type="http://schemas.openxmlformats.org/officeDocument/2006/relationships/image" Target="../media/image72.jpeg"/><Relationship Id="rId7" Type="http://schemas.openxmlformats.org/officeDocument/2006/relationships/image" Target="../media/image76.jpeg"/><Relationship Id="rId12" Type="http://schemas.openxmlformats.org/officeDocument/2006/relationships/image" Target="../media/image81.jpe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75.jpeg"/><Relationship Id="rId11" Type="http://schemas.openxmlformats.org/officeDocument/2006/relationships/image" Target="../media/image80.jpeg"/><Relationship Id="rId5" Type="http://schemas.openxmlformats.org/officeDocument/2006/relationships/image" Target="../media/image74.jpeg"/><Relationship Id="rId10" Type="http://schemas.openxmlformats.org/officeDocument/2006/relationships/image" Target="../media/image79.jpeg"/><Relationship Id="rId4" Type="http://schemas.openxmlformats.org/officeDocument/2006/relationships/image" Target="../media/image73.jpeg"/><Relationship Id="rId9" Type="http://schemas.openxmlformats.org/officeDocument/2006/relationships/image" Target="../media/image7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netis.milt.go.jo/"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6" descr="笠井 昌和">
            <a:extLst>
              <a:ext uri="{FF2B5EF4-FFF2-40B4-BE49-F238E27FC236}">
                <a16:creationId xmlns:a16="http://schemas.microsoft.com/office/drawing/2014/main" id="{1C4E365D-87C0-8C62-1D7B-054E072685C2}"/>
              </a:ext>
            </a:extLst>
          </p:cNvPr>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5" name="タイトル 1">
            <a:extLst>
              <a:ext uri="{FF2B5EF4-FFF2-40B4-BE49-F238E27FC236}">
                <a16:creationId xmlns:a16="http://schemas.microsoft.com/office/drawing/2014/main" id="{EA1821DC-B5BD-F76E-B6C8-B59D1FFE1C99}"/>
              </a:ext>
            </a:extLst>
          </p:cNvPr>
          <p:cNvSpPr txBox="1">
            <a:spLocks/>
          </p:cNvSpPr>
          <p:nvPr/>
        </p:nvSpPr>
        <p:spPr bwMode="auto">
          <a:xfrm>
            <a:off x="215900" y="4149725"/>
            <a:ext cx="9648825" cy="574675"/>
          </a:xfrm>
          <a:prstGeom prst="rect">
            <a:avLst/>
          </a:prstGeom>
          <a:noFill/>
          <a:ln>
            <a:noFill/>
          </a:ln>
        </p:spPr>
        <p:txBody>
          <a:bodyPr anchor="ctr">
            <a:normAutofit/>
          </a:bodyPr>
          <a:lstStyle>
            <a:lvl1pPr algn="l" rtl="0" eaLnBrk="0" fontAlgn="base" hangingPunct="0">
              <a:spcBef>
                <a:spcPct val="0"/>
              </a:spcBef>
              <a:spcAft>
                <a:spcPct val="0"/>
              </a:spcAft>
              <a:defRPr kumimoji="1" sz="32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eaLnBrk="1" hangingPunct="1">
              <a:defRPr/>
            </a:pPr>
            <a:r>
              <a:rPr lang="en-US" altLang="ja-JP" sz="2400" dirty="0">
                <a:solidFill>
                  <a:schemeClr val="bg1">
                    <a:lumMod val="50000"/>
                  </a:schemeClr>
                </a:solidFill>
                <a:cs typeface="Meiryo UI" panose="020B0604030504040204" pitchFamily="50" charset="-128"/>
              </a:rPr>
              <a:t>2024</a:t>
            </a:r>
            <a:r>
              <a:rPr lang="ja-JP" altLang="en-US" sz="2400" dirty="0">
                <a:solidFill>
                  <a:schemeClr val="bg1">
                    <a:lumMod val="50000"/>
                  </a:schemeClr>
                </a:solidFill>
                <a:cs typeface="Meiryo UI" panose="020B0604030504040204" pitchFamily="50" charset="-128"/>
              </a:rPr>
              <a:t>年４月</a:t>
            </a:r>
            <a:endParaRPr lang="en-US" altLang="ja-JP" sz="2400" dirty="0">
              <a:solidFill>
                <a:schemeClr val="bg1">
                  <a:lumMod val="50000"/>
                </a:schemeClr>
              </a:solidFill>
              <a:cs typeface="Meiryo UI" panose="020B0604030504040204" pitchFamily="50" charset="-128"/>
            </a:endParaRPr>
          </a:p>
        </p:txBody>
      </p:sp>
      <p:sp>
        <p:nvSpPr>
          <p:cNvPr id="2" name="正方形/長方形 1">
            <a:extLst>
              <a:ext uri="{FF2B5EF4-FFF2-40B4-BE49-F238E27FC236}">
                <a16:creationId xmlns:a16="http://schemas.microsoft.com/office/drawing/2014/main" id="{643247D8-B2B2-B3EA-8197-8B80FD4E4C90}"/>
              </a:ext>
            </a:extLst>
          </p:cNvPr>
          <p:cNvSpPr/>
          <p:nvPr/>
        </p:nvSpPr>
        <p:spPr>
          <a:xfrm>
            <a:off x="63500" y="404813"/>
            <a:ext cx="5111750" cy="923925"/>
          </a:xfrm>
          <a:prstGeom prst="rect">
            <a:avLst/>
          </a:prstGeom>
        </p:spPr>
        <p:txBody>
          <a:bodyPr>
            <a:spAutoFit/>
          </a:bodyPr>
          <a:lstStyle/>
          <a:p>
            <a:pPr>
              <a:defRPr/>
            </a:pPr>
            <a:r>
              <a:rPr lang="en-US" altLang="ja-JP" dirty="0">
                <a:solidFill>
                  <a:schemeClr val="bg1">
                    <a:lumMod val="50000"/>
                  </a:schemeClr>
                </a:solidFill>
                <a:latin typeface="+mj-lt"/>
              </a:rPr>
              <a:t>NETIS</a:t>
            </a:r>
            <a:r>
              <a:rPr lang="ja-JP" altLang="en-US" dirty="0">
                <a:solidFill>
                  <a:schemeClr val="bg1">
                    <a:lumMod val="50000"/>
                  </a:schemeClr>
                </a:solidFill>
                <a:latin typeface="+mj-lt"/>
              </a:rPr>
              <a:t>番号：</a:t>
            </a:r>
            <a:r>
              <a:rPr lang="en-US" altLang="ja-JP" dirty="0">
                <a:solidFill>
                  <a:schemeClr val="bg1">
                    <a:lumMod val="50000"/>
                  </a:schemeClr>
                </a:solidFill>
                <a:latin typeface="+mj-lt"/>
              </a:rPr>
              <a:t>KT-190043-A</a:t>
            </a:r>
          </a:p>
          <a:p>
            <a:pPr>
              <a:defRPr/>
            </a:pPr>
            <a:r>
              <a:rPr lang="ja-JP" altLang="en-US" dirty="0">
                <a:solidFill>
                  <a:schemeClr val="bg1">
                    <a:lumMod val="50000"/>
                  </a:schemeClr>
                </a:solidFill>
                <a:latin typeface="+mj-lt"/>
              </a:rPr>
              <a:t>新技術名称：アルミ反射断熱材（</a:t>
            </a:r>
            <a:r>
              <a:rPr lang="en-US" altLang="ja-JP" dirty="0">
                <a:solidFill>
                  <a:schemeClr val="bg1">
                    <a:lumMod val="50000"/>
                  </a:schemeClr>
                </a:solidFill>
                <a:latin typeface="+mj-lt"/>
              </a:rPr>
              <a:t>AGF)</a:t>
            </a:r>
          </a:p>
          <a:p>
            <a:pPr>
              <a:defRPr/>
            </a:pPr>
            <a:r>
              <a:rPr lang="ja-JP" altLang="en-US" dirty="0">
                <a:solidFill>
                  <a:schemeClr val="bg1">
                    <a:lumMod val="50000"/>
                  </a:schemeClr>
                </a:solidFill>
                <a:latin typeface="+mj-lt"/>
              </a:rPr>
              <a:t>登録日：</a:t>
            </a:r>
            <a:r>
              <a:rPr lang="en-US" altLang="ja-JP" dirty="0">
                <a:solidFill>
                  <a:schemeClr val="bg1">
                    <a:lumMod val="50000"/>
                  </a:schemeClr>
                </a:solidFill>
                <a:latin typeface="+mj-lt"/>
              </a:rPr>
              <a:t>2019</a:t>
            </a:r>
            <a:r>
              <a:rPr lang="ja-JP" altLang="en-US" dirty="0">
                <a:solidFill>
                  <a:schemeClr val="bg1">
                    <a:lumMod val="50000"/>
                  </a:schemeClr>
                </a:solidFill>
                <a:latin typeface="+mj-lt"/>
              </a:rPr>
              <a:t>年</a:t>
            </a:r>
            <a:r>
              <a:rPr lang="en-US" altLang="ja-JP" dirty="0">
                <a:solidFill>
                  <a:schemeClr val="bg1">
                    <a:lumMod val="50000"/>
                  </a:schemeClr>
                </a:solidFill>
                <a:latin typeface="+mj-lt"/>
              </a:rPr>
              <a:t>9</a:t>
            </a:r>
            <a:r>
              <a:rPr lang="ja-JP" altLang="en-US" dirty="0">
                <a:solidFill>
                  <a:schemeClr val="bg1">
                    <a:lumMod val="50000"/>
                  </a:schemeClr>
                </a:solidFill>
                <a:latin typeface="+mj-lt"/>
              </a:rPr>
              <a:t>月</a:t>
            </a:r>
            <a:r>
              <a:rPr lang="en-US" altLang="ja-JP" dirty="0">
                <a:solidFill>
                  <a:schemeClr val="bg1">
                    <a:lumMod val="50000"/>
                  </a:schemeClr>
                </a:solidFill>
                <a:latin typeface="+mj-lt"/>
              </a:rPr>
              <a:t>20</a:t>
            </a:r>
            <a:r>
              <a:rPr lang="ja-JP" altLang="en-US" dirty="0">
                <a:solidFill>
                  <a:schemeClr val="bg1">
                    <a:lumMod val="50000"/>
                  </a:schemeClr>
                </a:solidFill>
                <a:latin typeface="+mj-lt"/>
              </a:rPr>
              <a:t>日</a:t>
            </a:r>
            <a:endParaRPr lang="en-US" altLang="ja-JP" dirty="0">
              <a:solidFill>
                <a:schemeClr val="bg1">
                  <a:lumMod val="50000"/>
                </a:schemeClr>
              </a:solidFill>
              <a:latin typeface="+mj-lt"/>
            </a:endParaRPr>
          </a:p>
        </p:txBody>
      </p:sp>
      <p:sp>
        <p:nvSpPr>
          <p:cNvPr id="6" name="タイトル 1">
            <a:extLst>
              <a:ext uri="{FF2B5EF4-FFF2-40B4-BE49-F238E27FC236}">
                <a16:creationId xmlns:a16="http://schemas.microsoft.com/office/drawing/2014/main" id="{679E0CDE-D257-F7BF-892D-027691575C91}"/>
              </a:ext>
            </a:extLst>
          </p:cNvPr>
          <p:cNvSpPr txBox="1">
            <a:spLocks/>
          </p:cNvSpPr>
          <p:nvPr/>
        </p:nvSpPr>
        <p:spPr bwMode="auto">
          <a:xfrm>
            <a:off x="215900" y="1997075"/>
            <a:ext cx="9648825" cy="1296988"/>
          </a:xfrm>
          <a:prstGeom prst="rect">
            <a:avLst/>
          </a:prstGeom>
          <a:noFill/>
          <a:ln>
            <a:noFill/>
          </a:ln>
        </p:spPr>
        <p:txBody>
          <a:bodyPr anchor="ctr">
            <a:normAutofit fontScale="32500" lnSpcReduction="20000"/>
          </a:bodyPr>
          <a:lstStyle>
            <a:lvl1pPr algn="l" rtl="0" eaLnBrk="0" fontAlgn="base" hangingPunct="0">
              <a:spcBef>
                <a:spcPct val="0"/>
              </a:spcBef>
              <a:spcAft>
                <a:spcPct val="0"/>
              </a:spcAft>
              <a:defRPr kumimoji="1" sz="32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eaLnBrk="1" hangingPunct="1">
              <a:defRPr/>
            </a:pPr>
            <a:endParaRPr lang="en-US" altLang="ja-JP" sz="3300" dirty="0">
              <a:solidFill>
                <a:schemeClr val="bg1">
                  <a:lumMod val="50000"/>
                </a:schemeClr>
              </a:solidFill>
              <a:cs typeface="Meiryo UI" panose="020B0604030504040204" pitchFamily="50" charset="-128"/>
            </a:endParaRPr>
          </a:p>
          <a:p>
            <a:pPr eaLnBrk="1" hangingPunct="1">
              <a:defRPr/>
            </a:pPr>
            <a:r>
              <a:rPr lang="ja-JP" altLang="en-US" sz="11200" dirty="0">
                <a:solidFill>
                  <a:schemeClr val="bg1">
                    <a:lumMod val="50000"/>
                  </a:schemeClr>
                </a:solidFill>
                <a:cs typeface="Meiryo UI" panose="020B0604030504040204" pitchFamily="50" charset="-128"/>
              </a:rPr>
              <a:t>プライムエナテック反射断熱・遮熱材のご案内</a:t>
            </a:r>
            <a:endParaRPr lang="en-US" altLang="ja-JP" sz="11200" dirty="0">
              <a:solidFill>
                <a:schemeClr val="bg1">
                  <a:lumMod val="50000"/>
                </a:schemeClr>
              </a:solidFill>
              <a:cs typeface="Meiryo UI" panose="020B0604030504040204"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72F20C9C-1C07-CF6B-AE40-13D19089DA90}"/>
              </a:ext>
            </a:extLst>
          </p:cNvPr>
          <p:cNvSpPr>
            <a:spLocks noGrp="1"/>
          </p:cNvSpPr>
          <p:nvPr>
            <p:ph type="ftr" sz="quarter" idx="10"/>
          </p:nvPr>
        </p:nvSpPr>
        <p:spPr/>
        <p:txBody>
          <a:bodyPr/>
          <a:lstStyle/>
          <a:p>
            <a:pPr>
              <a:defRPr/>
            </a:pPr>
            <a:r>
              <a:rPr lang="en-US" altLang="ja-JP"/>
              <a:t>Copyright(C)</a:t>
            </a:r>
            <a:r>
              <a:rPr lang="ja-JP" altLang="en-US"/>
              <a:t>　</a:t>
            </a:r>
            <a:r>
              <a:rPr lang="en-US" altLang="ja-JP"/>
              <a:t>PRIME</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14339" name="スライド番号プレースホルダー 4">
            <a:extLst>
              <a:ext uri="{FF2B5EF4-FFF2-40B4-BE49-F238E27FC236}">
                <a16:creationId xmlns:a16="http://schemas.microsoft.com/office/drawing/2014/main" id="{DDC37FCC-8D19-808C-70CA-BEDFC391176D}"/>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EB57A138-032E-4D29-B47C-06F5E2A9249C}" type="slidenum">
              <a:rPr lang="ja-JP" altLang="en-US" sz="1800" smtClean="0">
                <a:solidFill>
                  <a:srgbClr val="898989"/>
                </a:solidFill>
              </a:rPr>
              <a:pPr>
                <a:spcBef>
                  <a:spcPct val="0"/>
                </a:spcBef>
                <a:buFontTx/>
                <a:buNone/>
              </a:pPr>
              <a:t>9</a:t>
            </a:fld>
            <a:endParaRPr lang="ja-JP" altLang="en-US" sz="1800">
              <a:solidFill>
                <a:srgbClr val="898989"/>
              </a:solidFill>
            </a:endParaRPr>
          </a:p>
        </p:txBody>
      </p:sp>
      <p:sp>
        <p:nvSpPr>
          <p:cNvPr id="6" name="タイトル 2">
            <a:extLst>
              <a:ext uri="{FF2B5EF4-FFF2-40B4-BE49-F238E27FC236}">
                <a16:creationId xmlns:a16="http://schemas.microsoft.com/office/drawing/2014/main" id="{65ED7E68-EAC7-BCFF-2075-EDD928050BD2}"/>
              </a:ext>
            </a:extLst>
          </p:cNvPr>
          <p:cNvSpPr>
            <a:spLocks noGrp="1"/>
          </p:cNvSpPr>
          <p:nvPr>
            <p:ph type="title"/>
          </p:nvPr>
        </p:nvSpPr>
        <p:spPr>
          <a:xfrm>
            <a:off x="242888" y="115888"/>
            <a:ext cx="9202737" cy="339725"/>
          </a:xfrm>
        </p:spPr>
        <p:txBody>
          <a:bodyPr/>
          <a:lstStyle/>
          <a:p>
            <a:pPr>
              <a:defRPr/>
            </a:pPr>
            <a:r>
              <a:rPr lang="en-US" altLang="ja-JP" dirty="0">
                <a:latin typeface="Meiryo UI" panose="020B0604030504040204" pitchFamily="50" charset="-128"/>
                <a:ea typeface="Meiryo UI" panose="020B0604030504040204" pitchFamily="50" charset="-128"/>
              </a:rPr>
              <a:t>8.RIMA</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Certificate</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of Membership</a:t>
            </a:r>
            <a:endParaRPr lang="ja-JP" altLang="en-US" dirty="0">
              <a:latin typeface="Meiryo UI" panose="020B0604030504040204" pitchFamily="50" charset="-128"/>
              <a:ea typeface="Meiryo UI" panose="020B0604030504040204" pitchFamily="50" charset="-128"/>
            </a:endParaRPr>
          </a:p>
        </p:txBody>
      </p:sp>
      <p:grpSp>
        <p:nvGrpSpPr>
          <p:cNvPr id="14341" name="グループ化 12">
            <a:extLst>
              <a:ext uri="{FF2B5EF4-FFF2-40B4-BE49-F238E27FC236}">
                <a16:creationId xmlns:a16="http://schemas.microsoft.com/office/drawing/2014/main" id="{A320E168-539C-468D-C66F-E295AF4AF58E}"/>
              </a:ext>
            </a:extLst>
          </p:cNvPr>
          <p:cNvGrpSpPr>
            <a:grpSpLocks/>
          </p:cNvGrpSpPr>
          <p:nvPr/>
        </p:nvGrpSpPr>
        <p:grpSpPr bwMode="auto">
          <a:xfrm>
            <a:off x="295275" y="1220788"/>
            <a:ext cx="9979025" cy="4416425"/>
            <a:chOff x="-864120" y="1276873"/>
            <a:chExt cx="10961021" cy="4094664"/>
          </a:xfrm>
        </p:grpSpPr>
        <p:pic>
          <p:nvPicPr>
            <p:cNvPr id="14342" name="図 8">
              <a:extLst>
                <a:ext uri="{FF2B5EF4-FFF2-40B4-BE49-F238E27FC236}">
                  <a16:creationId xmlns:a16="http://schemas.microsoft.com/office/drawing/2014/main" id="{99E90CCF-8890-DDFB-BC73-ED1FE888D4C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4120" y="1365725"/>
              <a:ext cx="5229696" cy="400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図 10">
              <a:extLst>
                <a:ext uri="{FF2B5EF4-FFF2-40B4-BE49-F238E27FC236}">
                  <a16:creationId xmlns:a16="http://schemas.microsoft.com/office/drawing/2014/main" id="{42295A82-19AB-8D75-C218-49D6458FCBA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95869" y="1276873"/>
              <a:ext cx="4248448"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テキスト ボックス 11">
              <a:extLst>
                <a:ext uri="{FF2B5EF4-FFF2-40B4-BE49-F238E27FC236}">
                  <a16:creationId xmlns:a16="http://schemas.microsoft.com/office/drawing/2014/main" id="{D83F96EC-9335-951D-65FA-F21BDBA3EFA7}"/>
                </a:ext>
              </a:extLst>
            </p:cNvPr>
            <p:cNvSpPr txBox="1">
              <a:spLocks noChangeArrowheads="1"/>
            </p:cNvSpPr>
            <p:nvPr/>
          </p:nvSpPr>
          <p:spPr bwMode="auto">
            <a:xfrm>
              <a:off x="5384220" y="2626374"/>
              <a:ext cx="3717374" cy="342515"/>
            </a:xfrm>
            <a:prstGeom prst="rect">
              <a:avLst/>
            </a:prstGeom>
            <a:solidFill>
              <a:srgbClr val="F68B1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lgn="ctr">
                <a:spcBef>
                  <a:spcPct val="0"/>
                </a:spcBef>
                <a:buFontTx/>
                <a:buNone/>
              </a:pPr>
              <a:r>
                <a:rPr lang="ja-JP" altLang="en-US" sz="1800">
                  <a:solidFill>
                    <a:schemeClr val="bg1"/>
                  </a:solidFill>
                </a:rPr>
                <a:t>国際反射断熱材製造者協会</a:t>
              </a:r>
            </a:p>
          </p:txBody>
        </p:sp>
        <p:sp>
          <p:nvSpPr>
            <p:cNvPr id="14" name="テキスト ボックス 13">
              <a:extLst>
                <a:ext uri="{FF2B5EF4-FFF2-40B4-BE49-F238E27FC236}">
                  <a16:creationId xmlns:a16="http://schemas.microsoft.com/office/drawing/2014/main" id="{348991B1-FBBB-F8E5-A270-41C79A90E362}"/>
                </a:ext>
              </a:extLst>
            </p:cNvPr>
            <p:cNvSpPr txBox="1"/>
            <p:nvPr/>
          </p:nvSpPr>
          <p:spPr>
            <a:xfrm>
              <a:off x="4513511" y="3210873"/>
              <a:ext cx="5583390" cy="1911922"/>
            </a:xfrm>
            <a:prstGeom prst="rect">
              <a:avLst/>
            </a:prstGeom>
            <a:noFill/>
          </p:spPr>
          <p:txBody>
            <a:bodyPr wrap="none">
              <a:spAutoFit/>
            </a:bodyPr>
            <a:lstStyle/>
            <a:p>
              <a:pPr>
                <a:defRPr/>
              </a:pPr>
              <a:r>
                <a:rPr lang="en-US" altLang="ja-JP" sz="1600" dirty="0">
                  <a:solidFill>
                    <a:schemeClr val="bg1">
                      <a:lumMod val="50000"/>
                    </a:schemeClr>
                  </a:solidFill>
                  <a:latin typeface="Meiryo UI" panose="020B0604030504040204" pitchFamily="50" charset="-128"/>
                  <a:ea typeface="Meiryo UI" panose="020B0604030504040204" pitchFamily="50" charset="-128"/>
                </a:rPr>
                <a:t>RIMA</a:t>
              </a:r>
              <a:r>
                <a:rPr lang="ja-JP" altLang="en-US" sz="1600" dirty="0">
                  <a:solidFill>
                    <a:schemeClr val="bg1">
                      <a:lumMod val="50000"/>
                    </a:schemeClr>
                  </a:solidFill>
                  <a:latin typeface="Meiryo UI" panose="020B0604030504040204" pitchFamily="50" charset="-128"/>
                  <a:ea typeface="Meiryo UI" panose="020B0604030504040204" pitchFamily="50" charset="-128"/>
                </a:rPr>
                <a:t>インターナショナルは、</a:t>
              </a:r>
              <a:r>
                <a:rPr lang="en-US" altLang="ja-JP" sz="1600" dirty="0">
                  <a:solidFill>
                    <a:schemeClr val="bg1">
                      <a:lumMod val="50000"/>
                    </a:schemeClr>
                  </a:solidFill>
                  <a:latin typeface="Meiryo UI" panose="020B0604030504040204" pitchFamily="50" charset="-128"/>
                  <a:ea typeface="Meiryo UI" panose="020B0604030504040204" pitchFamily="50" charset="-128"/>
                </a:rPr>
                <a:t>1978</a:t>
              </a:r>
              <a:r>
                <a:rPr lang="ja-JP" altLang="en-US" sz="1600" dirty="0">
                  <a:solidFill>
                    <a:schemeClr val="bg1">
                      <a:lumMod val="50000"/>
                    </a:schemeClr>
                  </a:solidFill>
                  <a:latin typeface="Meiryo UI" panose="020B0604030504040204" pitchFamily="50" charset="-128"/>
                  <a:ea typeface="Meiryo UI" panose="020B0604030504040204" pitchFamily="50" charset="-128"/>
                </a:rPr>
                <a:t>年に始まり</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ja-JP" altLang="en-US" sz="1600" dirty="0">
                  <a:solidFill>
                    <a:schemeClr val="bg1">
                      <a:lumMod val="50000"/>
                    </a:schemeClr>
                  </a:solidFill>
                  <a:latin typeface="Meiryo UI" panose="020B0604030504040204" pitchFamily="50" charset="-128"/>
                  <a:ea typeface="Meiryo UI" panose="020B0604030504040204" pitchFamily="50" charset="-128"/>
                </a:rPr>
                <a:t>反射断熱材、輻射障壁、室内照射制御塗料の知識、</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ja-JP" altLang="en-US" sz="1600" dirty="0">
                  <a:solidFill>
                    <a:schemeClr val="bg1">
                      <a:lumMod val="50000"/>
                    </a:schemeClr>
                  </a:solidFill>
                  <a:latin typeface="Meiryo UI" panose="020B0604030504040204" pitchFamily="50" charset="-128"/>
                  <a:ea typeface="Meiryo UI" panose="020B0604030504040204" pitchFamily="50" charset="-128"/>
                </a:rPr>
                <a:t>使用法、および利点を普及させるために存在する米国に、</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ja-JP" altLang="en-US" sz="1600" dirty="0">
                  <a:solidFill>
                    <a:schemeClr val="bg1">
                      <a:lumMod val="50000"/>
                    </a:schemeClr>
                  </a:solidFill>
                  <a:latin typeface="Meiryo UI" panose="020B0604030504040204" pitchFamily="50" charset="-128"/>
                  <a:ea typeface="Meiryo UI" panose="020B0604030504040204" pitchFamily="50" charset="-128"/>
                </a:rPr>
                <a:t>本部のある非営利業界団体です。</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ja-JP" altLang="en-US" sz="1600" dirty="0">
                  <a:solidFill>
                    <a:schemeClr val="bg1">
                      <a:lumMod val="50000"/>
                    </a:schemeClr>
                  </a:solidFill>
                  <a:latin typeface="Meiryo UI" panose="020B0604030504040204" pitchFamily="50" charset="-128"/>
                  <a:ea typeface="Meiryo UI" panose="020B0604030504040204" pitchFamily="50" charset="-128"/>
                </a:rPr>
                <a:t>製品のテストおよび設置手順のための</a:t>
              </a:r>
              <a:r>
                <a:rPr lang="en-US" altLang="ja-JP" sz="1600" dirty="0">
                  <a:solidFill>
                    <a:schemeClr val="bg1">
                      <a:lumMod val="50000"/>
                    </a:schemeClr>
                  </a:solidFill>
                  <a:latin typeface="Meiryo UI" panose="020B0604030504040204" pitchFamily="50" charset="-128"/>
                  <a:ea typeface="Meiryo UI" panose="020B0604030504040204" pitchFamily="50" charset="-128"/>
                </a:rPr>
                <a:t>ASTM</a:t>
              </a:r>
              <a:r>
                <a:rPr lang="ja-JP" altLang="en-US" sz="1600" dirty="0">
                  <a:solidFill>
                    <a:schemeClr val="bg1">
                      <a:lumMod val="50000"/>
                    </a:schemeClr>
                  </a:solidFill>
                  <a:latin typeface="Meiryo UI" panose="020B0604030504040204" pitchFamily="50" charset="-128"/>
                  <a:ea typeface="Meiryo UI" panose="020B0604030504040204" pitchFamily="50" charset="-128"/>
                </a:rPr>
                <a:t>標準を構築する</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ja-JP" altLang="en-US" sz="1600" dirty="0">
                  <a:solidFill>
                    <a:schemeClr val="bg1">
                      <a:lumMod val="50000"/>
                    </a:schemeClr>
                  </a:solidFill>
                  <a:latin typeface="Meiryo UI" panose="020B0604030504040204" pitchFamily="50" charset="-128"/>
                  <a:ea typeface="Meiryo UI" panose="020B0604030504040204" pitchFamily="50" charset="-128"/>
                </a:rPr>
                <a:t>主要な機関になります。</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ja-JP" altLang="en-US" sz="1600" b="1" dirty="0">
                  <a:solidFill>
                    <a:srgbClr val="FF0000"/>
                  </a:solidFill>
                  <a:latin typeface="Meiryo UI" panose="020B0604030504040204" pitchFamily="50" charset="-128"/>
                  <a:ea typeface="Meiryo UI" panose="020B0604030504040204" pitchFamily="50" charset="-128"/>
                </a:rPr>
                <a:t>プライムエナテック本社は</a:t>
              </a:r>
              <a:r>
                <a:rPr lang="en-US" altLang="ja-JP" sz="1600" b="1" dirty="0">
                  <a:solidFill>
                    <a:srgbClr val="FF0000"/>
                  </a:solidFill>
                  <a:latin typeface="Meiryo UI" panose="020B0604030504040204" pitchFamily="50" charset="-128"/>
                  <a:ea typeface="Meiryo UI" panose="020B0604030504040204" pitchFamily="50" charset="-128"/>
                </a:rPr>
                <a:t>RIMA</a:t>
              </a:r>
              <a:r>
                <a:rPr lang="ja-JP" altLang="en-US" sz="1600" b="1" dirty="0">
                  <a:solidFill>
                    <a:srgbClr val="FF0000"/>
                  </a:solidFill>
                  <a:latin typeface="Meiryo UI" panose="020B0604030504040204" pitchFamily="50" charset="-128"/>
                  <a:ea typeface="Meiryo UI" panose="020B0604030504040204" pitchFamily="50" charset="-128"/>
                </a:rPr>
                <a:t>に加盟している世界</a:t>
              </a:r>
              <a:r>
                <a:rPr lang="en-US" altLang="ja-JP" sz="1600" b="1" dirty="0">
                  <a:solidFill>
                    <a:srgbClr val="FF0000"/>
                  </a:solidFill>
                  <a:latin typeface="Meiryo UI" panose="020B0604030504040204" pitchFamily="50" charset="-128"/>
                  <a:ea typeface="Meiryo UI" panose="020B0604030504040204" pitchFamily="50" charset="-128"/>
                </a:rPr>
                <a:t>23</a:t>
              </a:r>
              <a:r>
                <a:rPr lang="ja-JP" altLang="en-US" sz="1600" b="1" dirty="0">
                  <a:solidFill>
                    <a:srgbClr val="FF0000"/>
                  </a:solidFill>
                  <a:latin typeface="Meiryo UI" panose="020B0604030504040204" pitchFamily="50" charset="-128"/>
                  <a:ea typeface="Meiryo UI" panose="020B0604030504040204" pitchFamily="50" charset="-128"/>
                </a:rPr>
                <a:t>社</a:t>
              </a:r>
              <a:endParaRPr lang="en-US" altLang="ja-JP" sz="1600" b="1" dirty="0">
                <a:solidFill>
                  <a:srgbClr val="FF0000"/>
                </a:solidFill>
                <a:latin typeface="Meiryo UI" panose="020B0604030504040204" pitchFamily="50" charset="-128"/>
                <a:ea typeface="Meiryo UI" panose="020B0604030504040204" pitchFamily="50" charset="-128"/>
              </a:endParaRPr>
            </a:p>
            <a:p>
              <a:pPr>
                <a:defRPr/>
              </a:pPr>
              <a:r>
                <a:rPr lang="ja-JP" altLang="en-US" sz="1600" b="1" dirty="0">
                  <a:solidFill>
                    <a:srgbClr val="FF0000"/>
                  </a:solidFill>
                  <a:latin typeface="Meiryo UI" panose="020B0604030504040204" pitchFamily="50" charset="-128"/>
                  <a:ea typeface="Meiryo UI" panose="020B0604030504040204" pitchFamily="50" charset="-128"/>
                </a:rPr>
                <a:t>の内の</a:t>
              </a:r>
              <a:r>
                <a:rPr lang="en-US" altLang="ja-JP" sz="1600" b="1" dirty="0">
                  <a:solidFill>
                    <a:srgbClr val="FF0000"/>
                  </a:solidFill>
                  <a:latin typeface="Meiryo UI" panose="020B0604030504040204" pitchFamily="50" charset="-128"/>
                  <a:ea typeface="Meiryo UI" panose="020B0604030504040204" pitchFamily="50" charset="-128"/>
                </a:rPr>
                <a:t>1</a:t>
              </a:r>
              <a:r>
                <a:rPr lang="ja-JP" altLang="en-US" sz="1600" b="1" dirty="0">
                  <a:solidFill>
                    <a:srgbClr val="FF0000"/>
                  </a:solidFill>
                  <a:latin typeface="Meiryo UI" panose="020B0604030504040204" pitchFamily="50" charset="-128"/>
                  <a:ea typeface="Meiryo UI" panose="020B0604030504040204" pitchFamily="50" charset="-128"/>
                </a:rPr>
                <a:t>社です。（アジアエリアではプライム社のみ加盟）</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D2621B5-271C-46FD-E9FD-4C4C675CFF75}"/>
              </a:ext>
            </a:extLst>
          </p:cNvPr>
          <p:cNvSpPr>
            <a:spLocks noGrp="1"/>
          </p:cNvSpPr>
          <p:nvPr>
            <p:ph type="title"/>
          </p:nvPr>
        </p:nvSpPr>
        <p:spPr>
          <a:xfrm>
            <a:off x="242888" y="115888"/>
            <a:ext cx="9202737" cy="339725"/>
          </a:xfrm>
        </p:spPr>
        <p:txBody>
          <a:bodyPr/>
          <a:lstStyle/>
          <a:p>
            <a:pPr>
              <a:defRPr/>
            </a:pPr>
            <a:r>
              <a:rPr lang="en-US" altLang="ja-JP" dirty="0">
                <a:latin typeface="Meiryo UI" panose="020B0604030504040204" pitchFamily="50" charset="-128"/>
                <a:ea typeface="Meiryo UI" panose="020B0604030504040204" pitchFamily="50" charset="-128"/>
              </a:rPr>
              <a:t>9.</a:t>
            </a:r>
            <a:r>
              <a:rPr lang="ja-JP" altLang="en-US" dirty="0">
                <a:latin typeface="Meiryo UI" panose="020B0604030504040204" pitchFamily="50" charset="-128"/>
                <a:ea typeface="Meiryo UI" panose="020B0604030504040204" pitchFamily="50" charset="-128"/>
              </a:rPr>
              <a:t>プライム製品と一般断熱材との比較</a:t>
            </a:r>
          </a:p>
        </p:txBody>
      </p:sp>
      <p:sp>
        <p:nvSpPr>
          <p:cNvPr id="4" name="フッター プレースホルダー 3">
            <a:extLst>
              <a:ext uri="{FF2B5EF4-FFF2-40B4-BE49-F238E27FC236}">
                <a16:creationId xmlns:a16="http://schemas.microsoft.com/office/drawing/2014/main" id="{3F656686-0DD0-FED6-3CC9-60AE6E46169F}"/>
              </a:ext>
            </a:extLst>
          </p:cNvPr>
          <p:cNvSpPr>
            <a:spLocks noGrp="1"/>
          </p:cNvSpPr>
          <p:nvPr>
            <p:ph type="ftr" sz="quarter" idx="10"/>
          </p:nvPr>
        </p:nvSpPr>
        <p:spPr/>
        <p:txBody>
          <a:bodyPr/>
          <a:lstStyle/>
          <a:p>
            <a:pPr>
              <a:defRPr/>
            </a:pPr>
            <a:r>
              <a:rPr lang="en-US" altLang="ja-JP"/>
              <a:t>Copyright(C)</a:t>
            </a:r>
            <a:r>
              <a:rPr lang="ja-JP" altLang="en-US"/>
              <a:t>　</a:t>
            </a:r>
            <a:r>
              <a:rPr lang="en-US" altLang="ja-JP"/>
              <a:t>PRIME</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15364" name="スライド番号プレースホルダー 4">
            <a:extLst>
              <a:ext uri="{FF2B5EF4-FFF2-40B4-BE49-F238E27FC236}">
                <a16:creationId xmlns:a16="http://schemas.microsoft.com/office/drawing/2014/main" id="{F8C372DA-909E-0695-C706-EE6669584E2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CDAB9E53-9F54-4796-A3F7-311D29CA1FFE}" type="slidenum">
              <a:rPr lang="ja-JP" altLang="en-US" sz="1800" smtClean="0">
                <a:solidFill>
                  <a:srgbClr val="898989"/>
                </a:solidFill>
              </a:rPr>
              <a:pPr>
                <a:spcBef>
                  <a:spcPct val="0"/>
                </a:spcBef>
                <a:buFontTx/>
                <a:buNone/>
              </a:pPr>
              <a:t>10</a:t>
            </a:fld>
            <a:endParaRPr lang="ja-JP" altLang="en-US" sz="1800">
              <a:solidFill>
                <a:srgbClr val="898989"/>
              </a:solidFill>
            </a:endParaRPr>
          </a:p>
        </p:txBody>
      </p:sp>
      <p:graphicFrame>
        <p:nvGraphicFramePr>
          <p:cNvPr id="2" name="表 1">
            <a:extLst>
              <a:ext uri="{FF2B5EF4-FFF2-40B4-BE49-F238E27FC236}">
                <a16:creationId xmlns:a16="http://schemas.microsoft.com/office/drawing/2014/main" id="{E46985AD-C0B4-80A8-6F31-2C69964EA73C}"/>
              </a:ext>
            </a:extLst>
          </p:cNvPr>
          <p:cNvGraphicFramePr>
            <a:graphicFrameLocks noGrp="1"/>
          </p:cNvGraphicFramePr>
          <p:nvPr/>
        </p:nvGraphicFramePr>
        <p:xfrm>
          <a:off x="290513" y="892175"/>
          <a:ext cx="9644062" cy="5073650"/>
        </p:xfrm>
        <a:graphic>
          <a:graphicData uri="http://schemas.openxmlformats.org/drawingml/2006/table">
            <a:tbl>
              <a:tblPr firstRow="1" bandRow="1">
                <a:tableStyleId>{5C22544A-7EE6-4342-B048-85BDC9FD1C3A}</a:tableStyleId>
              </a:tblPr>
              <a:tblGrid>
                <a:gridCol w="667437">
                  <a:extLst>
                    <a:ext uri="{9D8B030D-6E8A-4147-A177-3AD203B41FA5}">
                      <a16:colId xmlns:a16="http://schemas.microsoft.com/office/drawing/2014/main" val="20000"/>
                    </a:ext>
                  </a:extLst>
                </a:gridCol>
                <a:gridCol w="4439689">
                  <a:extLst>
                    <a:ext uri="{9D8B030D-6E8A-4147-A177-3AD203B41FA5}">
                      <a16:colId xmlns:a16="http://schemas.microsoft.com/office/drawing/2014/main" val="20001"/>
                    </a:ext>
                  </a:extLst>
                </a:gridCol>
                <a:gridCol w="4536935">
                  <a:extLst>
                    <a:ext uri="{9D8B030D-6E8A-4147-A177-3AD203B41FA5}">
                      <a16:colId xmlns:a16="http://schemas.microsoft.com/office/drawing/2014/main" val="20002"/>
                    </a:ext>
                  </a:extLst>
                </a:gridCol>
              </a:tblGrid>
              <a:tr h="469074">
                <a:tc>
                  <a:txBody>
                    <a:bodyPr/>
                    <a:lstStyle/>
                    <a:p>
                      <a:pPr algn="ctr"/>
                      <a:r>
                        <a:rPr kumimoji="1" lang="ja-JP" altLang="en-US" sz="1400" dirty="0">
                          <a:latin typeface="Meiryo UI" panose="020B0604030504040204" pitchFamily="50" charset="-128"/>
                          <a:ea typeface="Meiryo UI" panose="020B0604030504040204" pitchFamily="50" charset="-128"/>
                        </a:rPr>
                        <a:t>区分</a:t>
                      </a:r>
                    </a:p>
                  </a:txBody>
                  <a:tcPr marL="91449" marR="91449" marT="45729" marB="45729"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solidFill>
                      <a:srgbClr val="F68B1F"/>
                    </a:solidFill>
                  </a:tcPr>
                </a:tc>
                <a:tc>
                  <a:txBody>
                    <a:bodyPr/>
                    <a:lstStyle/>
                    <a:p>
                      <a:pPr algn="ctr"/>
                      <a:r>
                        <a:rPr kumimoji="1" lang="ja-JP" altLang="en-US" sz="1400" dirty="0">
                          <a:latin typeface="Meiryo UI" panose="020B0604030504040204" pitchFamily="50" charset="-128"/>
                          <a:ea typeface="Meiryo UI" panose="020B0604030504040204" pitchFamily="50" charset="-128"/>
                        </a:rPr>
                        <a:t>低放射複合断熱材（プライム製品）</a:t>
                      </a:r>
                    </a:p>
                  </a:txBody>
                  <a:tcPr marL="91449" marR="91449" marT="45729" marB="45729" anchor="ctr">
                    <a:lnT w="6350" cap="flat" cmpd="sng" algn="ctr">
                      <a:solidFill>
                        <a:schemeClr val="bg1">
                          <a:lumMod val="50000"/>
                        </a:schemeClr>
                      </a:solidFill>
                      <a:prstDash val="solid"/>
                      <a:round/>
                      <a:headEnd type="none" w="med" len="med"/>
                      <a:tailEnd type="none" w="med" len="med"/>
                    </a:lnT>
                    <a:solidFill>
                      <a:srgbClr val="07357C"/>
                    </a:solidFill>
                  </a:tcPr>
                </a:tc>
                <a:tc>
                  <a:txBody>
                    <a:bodyPr/>
                    <a:lstStyle/>
                    <a:p>
                      <a:pPr algn="ctr"/>
                      <a:r>
                        <a:rPr kumimoji="1" lang="ja-JP" altLang="en-US" sz="1400" dirty="0">
                          <a:latin typeface="Meiryo UI" panose="020B0604030504040204" pitchFamily="50" charset="-128"/>
                          <a:ea typeface="Meiryo UI" panose="020B0604030504040204" pitchFamily="50" charset="-128"/>
                        </a:rPr>
                        <a:t>一般断熱材</a:t>
                      </a:r>
                    </a:p>
                  </a:txBody>
                  <a:tcPr marL="91449" marR="91449" marT="45729" marB="45729"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F68B1F"/>
                    </a:solidFill>
                  </a:tcPr>
                </a:tc>
                <a:extLst>
                  <a:ext uri="{0D108BD9-81ED-4DB2-BD59-A6C34878D82A}">
                    <a16:rowId xmlns:a16="http://schemas.microsoft.com/office/drawing/2014/main" val="10000"/>
                  </a:ext>
                </a:extLst>
              </a:tr>
              <a:tr h="1835046">
                <a:tc>
                  <a:txBody>
                    <a:bodyPr/>
                    <a:lstStyle/>
                    <a:p>
                      <a:pPr algn="ct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特徴</a:t>
                      </a:r>
                      <a:endParaRPr kumimoji="1" lang="en-US" altLang="ja-JP" sz="1200" dirty="0">
                        <a:solidFill>
                          <a:schemeClr val="bg1">
                            <a:lumMod val="50000"/>
                          </a:schemeClr>
                        </a:solidFill>
                        <a:latin typeface="Meiryo UI" panose="020B0604030504040204" pitchFamily="50" charset="-128"/>
                        <a:ea typeface="Meiryo UI" panose="020B0604030504040204" pitchFamily="50" charset="-128"/>
                      </a:endParaRPr>
                    </a:p>
                    <a:p>
                      <a:pPr algn="ct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および長所</a:t>
                      </a:r>
                    </a:p>
                  </a:txBody>
                  <a:tcPr marL="91449" marR="91449" marT="45729" marB="45729"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ja-JP" altLang="en-US" sz="1200" dirty="0">
                          <a:solidFill>
                            <a:schemeClr val="bg1">
                              <a:lumMod val="50000"/>
                            </a:schemeClr>
                          </a:solidFill>
                          <a:latin typeface="Meiryo UI" panose="020B0604030504040204" pitchFamily="50" charset="-128"/>
                          <a:ea typeface="Meiryo UI" panose="020B0604030504040204" pitchFamily="50" charset="-128"/>
                        </a:rPr>
                        <a:t>◇表面</a:t>
                      </a:r>
                      <a:r>
                        <a:rPr lang="en-US" altLang="ja-JP" sz="1200" dirty="0">
                          <a:solidFill>
                            <a:schemeClr val="bg1">
                              <a:lumMod val="50000"/>
                            </a:schemeClr>
                          </a:solidFill>
                          <a:latin typeface="Meiryo UI" panose="020B0604030504040204" pitchFamily="50" charset="-128"/>
                          <a:ea typeface="Meiryo UI" panose="020B0604030504040204" pitchFamily="50" charset="-128"/>
                        </a:rPr>
                        <a:t>AL</a:t>
                      </a:r>
                      <a:r>
                        <a:rPr lang="ja-JP" altLang="en-US" sz="1200" dirty="0">
                          <a:solidFill>
                            <a:schemeClr val="bg1">
                              <a:lumMod val="50000"/>
                            </a:schemeClr>
                          </a:solidFill>
                          <a:latin typeface="Meiryo UI" panose="020B0604030504040204" pitchFamily="50" charset="-128"/>
                          <a:ea typeface="Meiryo UI" panose="020B0604030504040204" pitchFamily="50" charset="-128"/>
                        </a:rPr>
                        <a:t>熱反射層が輻射熱を</a:t>
                      </a:r>
                      <a:r>
                        <a:rPr lang="en-US" altLang="ja-JP" sz="1200" b="1" dirty="0">
                          <a:solidFill>
                            <a:srgbClr val="FF0000"/>
                          </a:solidFill>
                          <a:latin typeface="Meiryo UI" panose="020B0604030504040204" pitchFamily="50" charset="-128"/>
                          <a:ea typeface="Meiryo UI" panose="020B0604030504040204" pitchFamily="50" charset="-128"/>
                        </a:rPr>
                        <a:t>99.</a:t>
                      </a:r>
                      <a:r>
                        <a:rPr lang="ja-JP" altLang="en-US" sz="1200" b="1" dirty="0">
                          <a:solidFill>
                            <a:srgbClr val="FF0000"/>
                          </a:solidFill>
                          <a:latin typeface="Meiryo UI" panose="020B0604030504040204" pitchFamily="50" charset="-128"/>
                          <a:ea typeface="Meiryo UI" panose="020B0604030504040204" pitchFamily="50" charset="-128"/>
                        </a:rPr>
                        <a:t>９％</a:t>
                      </a:r>
                      <a:r>
                        <a:rPr lang="ja-JP" altLang="en-US" sz="1200" dirty="0">
                          <a:solidFill>
                            <a:schemeClr val="bg1">
                              <a:lumMod val="50000"/>
                            </a:schemeClr>
                          </a:solidFill>
                          <a:latin typeface="Meiryo UI" panose="020B0604030504040204" pitchFamily="50" charset="-128"/>
                          <a:ea typeface="Meiryo UI" panose="020B0604030504040204" pitchFamily="50" charset="-128"/>
                        </a:rPr>
                        <a:t>まで  遮断します。 </a:t>
                      </a:r>
                      <a:endParaRPr lang="en-US" altLang="ja-JP" sz="1200" dirty="0">
                        <a:solidFill>
                          <a:schemeClr val="bg1">
                            <a:lumMod val="50000"/>
                          </a:schemeClr>
                        </a:solidFill>
                        <a:latin typeface="Meiryo UI" panose="020B0604030504040204" pitchFamily="50" charset="-128"/>
                        <a:ea typeface="Meiryo UI" panose="020B0604030504040204" pitchFamily="50" charset="-128"/>
                      </a:endParaRPr>
                    </a:p>
                    <a:p>
                      <a:r>
                        <a:rPr lang="ja-JP" altLang="en-US" sz="1200" dirty="0">
                          <a:solidFill>
                            <a:schemeClr val="bg1">
                              <a:lumMod val="50000"/>
                            </a:schemeClr>
                          </a:solidFill>
                          <a:latin typeface="Meiryo UI" panose="020B0604030504040204" pitchFamily="50" charset="-128"/>
                          <a:ea typeface="Meiryo UI" panose="020B0604030504040204" pitchFamily="50" charset="-128"/>
                        </a:rPr>
                        <a:t>◇厚さが薄く室内空間利用率が高い。　</a:t>
                      </a:r>
                      <a:endParaRPr lang="en-US" altLang="ja-JP" sz="1200" dirty="0">
                        <a:solidFill>
                          <a:schemeClr val="bg1">
                            <a:lumMod val="50000"/>
                          </a:schemeClr>
                        </a:solidFill>
                        <a:latin typeface="Meiryo UI" panose="020B0604030504040204" pitchFamily="50" charset="-128"/>
                        <a:ea typeface="Meiryo UI" panose="020B0604030504040204" pitchFamily="50" charset="-128"/>
                      </a:endParaRPr>
                    </a:p>
                    <a:p>
                      <a:r>
                        <a:rPr lang="ja-JP" altLang="en-US" sz="1200" dirty="0">
                          <a:solidFill>
                            <a:schemeClr val="bg1">
                              <a:lumMod val="50000"/>
                            </a:schemeClr>
                          </a:solidFill>
                          <a:latin typeface="Meiryo UI" panose="020B0604030504040204" pitchFamily="50" charset="-128"/>
                          <a:ea typeface="Meiryo UI" panose="020B0604030504040204" pitchFamily="50" charset="-128"/>
                        </a:rPr>
                        <a:t>◇防湿層があり、湿気流入に対する結露が予防できます。 </a:t>
                      </a:r>
                      <a:endParaRPr lang="en-US" altLang="ja-JP" sz="1200" dirty="0">
                        <a:solidFill>
                          <a:schemeClr val="bg1">
                            <a:lumMod val="50000"/>
                          </a:schemeClr>
                        </a:solidFill>
                        <a:latin typeface="Meiryo UI" panose="020B0604030504040204" pitchFamily="50" charset="-128"/>
                        <a:ea typeface="Meiryo UI" panose="020B0604030504040204" pitchFamily="50" charset="-128"/>
                      </a:endParaRPr>
                    </a:p>
                    <a:p>
                      <a:r>
                        <a:rPr lang="ja-JP" altLang="en-US" sz="1200" dirty="0">
                          <a:solidFill>
                            <a:schemeClr val="bg1">
                              <a:lumMod val="50000"/>
                            </a:schemeClr>
                          </a:solidFill>
                          <a:latin typeface="Meiryo UI" panose="020B0604030504040204" pitchFamily="50" charset="-128"/>
                          <a:ea typeface="Meiryo UI" panose="020B0604030504040204" pitchFamily="50" charset="-128"/>
                        </a:rPr>
                        <a:t>◇温度変化による物性変化がなく半永久的 </a:t>
                      </a:r>
                      <a:r>
                        <a:rPr lang="en-US" altLang="ja-JP" sz="1200" dirty="0">
                          <a:solidFill>
                            <a:schemeClr val="bg1">
                              <a:lumMod val="50000"/>
                            </a:schemeClr>
                          </a:solidFill>
                          <a:latin typeface="Meiryo UI" panose="020B0604030504040204" pitchFamily="50" charset="-128"/>
                          <a:ea typeface="Meiryo UI" panose="020B0604030504040204" pitchFamily="50" charset="-128"/>
                        </a:rPr>
                        <a:t>- </a:t>
                      </a:r>
                      <a:r>
                        <a:rPr lang="ja-JP" altLang="en-US" sz="1200" dirty="0">
                          <a:solidFill>
                            <a:schemeClr val="bg1">
                              <a:lumMod val="50000"/>
                            </a:schemeClr>
                          </a:solidFill>
                          <a:latin typeface="Meiryo UI" panose="020B0604030504040204" pitchFamily="50" charset="-128"/>
                          <a:ea typeface="Meiryo UI" panose="020B0604030504040204" pitchFamily="50" charset="-128"/>
                        </a:rPr>
                        <a:t>に寿命が維持できる。 　　　　　　◇寿命が長く、埃が無く快適な室内環境を作る。 　</a:t>
                      </a:r>
                      <a:endParaRPr lang="en-US" altLang="ja-JP" sz="1200" dirty="0">
                        <a:solidFill>
                          <a:schemeClr val="bg1">
                            <a:lumMod val="50000"/>
                          </a:schemeClr>
                        </a:solidFill>
                        <a:latin typeface="Meiryo UI" panose="020B0604030504040204" pitchFamily="50" charset="-128"/>
                        <a:ea typeface="Meiryo UI" panose="020B0604030504040204" pitchFamily="50" charset="-128"/>
                      </a:endParaRPr>
                    </a:p>
                    <a:p>
                      <a:r>
                        <a:rPr lang="ja-JP" altLang="en-US" sz="1200" dirty="0">
                          <a:solidFill>
                            <a:schemeClr val="bg1">
                              <a:lumMod val="50000"/>
                            </a:schemeClr>
                          </a:solidFill>
                          <a:latin typeface="Meiryo UI" panose="020B0604030504040204" pitchFamily="50" charset="-128"/>
                          <a:ea typeface="Meiryo UI" panose="020B0604030504040204" pitchFamily="50" charset="-128"/>
                        </a:rPr>
                        <a:t>◇仕上げ材作業時、断熱材破損がない</a:t>
                      </a: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a:txBody>
                  <a:tcPr marL="91449" marR="91449" marT="45729" marB="45729"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ja-JP" altLang="en-US" sz="1200" dirty="0">
                          <a:solidFill>
                            <a:schemeClr val="bg1">
                              <a:lumMod val="50000"/>
                            </a:schemeClr>
                          </a:solidFill>
                        </a:rPr>
                        <a:t>◇輻射熱遮断ができなく伝導率と対流熱の 一部だけ遮断する。 </a:t>
                      </a:r>
                      <a:endParaRPr lang="en-US" altLang="ja-JP" sz="1200" dirty="0">
                        <a:solidFill>
                          <a:schemeClr val="bg1">
                            <a:lumMod val="50000"/>
                          </a:schemeClr>
                        </a:solidFill>
                      </a:endParaRPr>
                    </a:p>
                    <a:p>
                      <a:r>
                        <a:rPr lang="ja-JP" altLang="en-US" sz="1200" dirty="0">
                          <a:solidFill>
                            <a:schemeClr val="bg1">
                              <a:lumMod val="50000"/>
                            </a:schemeClr>
                          </a:solidFill>
                        </a:rPr>
                        <a:t>◇厚さがあり、空間利用率が少ない。 </a:t>
                      </a:r>
                      <a:endParaRPr lang="en-US" altLang="ja-JP" sz="1200" dirty="0">
                        <a:solidFill>
                          <a:schemeClr val="bg1">
                            <a:lumMod val="50000"/>
                          </a:schemeClr>
                        </a:solidFill>
                      </a:endParaRPr>
                    </a:p>
                    <a:p>
                      <a:r>
                        <a:rPr lang="ja-JP" altLang="en-US" sz="1200" dirty="0">
                          <a:solidFill>
                            <a:schemeClr val="bg1">
                              <a:lumMod val="50000"/>
                            </a:schemeClr>
                          </a:solidFill>
                        </a:rPr>
                        <a:t>◇温度変化により物性変化で収縮作業が起きる。 ◇湿気流入による断熱性が落ちる。</a:t>
                      </a:r>
                      <a:endParaRPr lang="en-US" altLang="ja-JP" sz="1200" dirty="0">
                        <a:solidFill>
                          <a:schemeClr val="bg1">
                            <a:lumMod val="50000"/>
                          </a:schemeClr>
                        </a:solidFill>
                      </a:endParaRPr>
                    </a:p>
                    <a:p>
                      <a:r>
                        <a:rPr lang="en-US" altLang="ja-JP" sz="1200" dirty="0">
                          <a:solidFill>
                            <a:schemeClr val="bg1">
                              <a:lumMod val="50000"/>
                            </a:schemeClr>
                          </a:solidFill>
                        </a:rPr>
                        <a:t>(</a:t>
                      </a:r>
                      <a:r>
                        <a:rPr lang="ja-JP" altLang="en-US" sz="1200" dirty="0">
                          <a:solidFill>
                            <a:schemeClr val="bg1">
                              <a:lumMod val="50000"/>
                            </a:schemeClr>
                          </a:solidFill>
                        </a:rPr>
                        <a:t>スタイロフォームが</a:t>
                      </a:r>
                      <a:r>
                        <a:rPr lang="en-US" altLang="ja-JP" sz="1200" dirty="0">
                          <a:solidFill>
                            <a:schemeClr val="bg1">
                              <a:lumMod val="50000"/>
                            </a:schemeClr>
                          </a:solidFill>
                        </a:rPr>
                        <a:t>1</a:t>
                      </a:r>
                      <a:r>
                        <a:rPr lang="ja-JP" altLang="en-US" sz="1200" dirty="0">
                          <a:solidFill>
                            <a:schemeClr val="bg1">
                              <a:lumMod val="50000"/>
                            </a:schemeClr>
                          </a:solidFill>
                        </a:rPr>
                        <a:t>％の湿気を吸収すれば熱伝導率は</a:t>
                      </a:r>
                      <a:r>
                        <a:rPr lang="en-US" altLang="ja-JP" sz="1200" dirty="0">
                          <a:solidFill>
                            <a:schemeClr val="bg1">
                              <a:lumMod val="50000"/>
                            </a:schemeClr>
                          </a:solidFill>
                        </a:rPr>
                        <a:t>30</a:t>
                      </a:r>
                      <a:r>
                        <a:rPr lang="ja-JP" altLang="en-US" sz="1200" dirty="0">
                          <a:solidFill>
                            <a:schemeClr val="bg1">
                              <a:lumMod val="50000"/>
                            </a:schemeClr>
                          </a:solidFill>
                        </a:rPr>
                        <a:t>％落ちる</a:t>
                      </a:r>
                      <a:r>
                        <a:rPr lang="en-US" altLang="ja-JP" sz="1200" dirty="0">
                          <a:solidFill>
                            <a:schemeClr val="bg1">
                              <a:lumMod val="50000"/>
                            </a:schemeClr>
                          </a:solidFill>
                        </a:rPr>
                        <a:t>) </a:t>
                      </a:r>
                    </a:p>
                    <a:p>
                      <a:r>
                        <a:rPr lang="ja-JP" altLang="en-US" sz="1200" dirty="0">
                          <a:solidFill>
                            <a:schemeClr val="bg1">
                              <a:lumMod val="50000"/>
                            </a:schemeClr>
                          </a:solidFill>
                        </a:rPr>
                        <a:t>◇仕上げ材作業時、ファスナー固定のため断熱材破損が深刻である。</a:t>
                      </a: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a:txBody>
                  <a:tcPr marL="91449" marR="91449" marT="45729" marB="45729"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54947">
                <a:tc>
                  <a:txBody>
                    <a:bodyPr/>
                    <a:lstStyle/>
                    <a:p>
                      <a:pPr algn="ct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作業性</a:t>
                      </a:r>
                    </a:p>
                  </a:txBody>
                  <a:tcPr marL="91449" marR="91449" marT="45729" marB="45729"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bg1">
                              <a:lumMod val="50000"/>
                            </a:schemeClr>
                          </a:solidFill>
                        </a:rPr>
                        <a:t>◇厚さが薄く連結部位重ね施工で機密施工ができる。 </a:t>
                      </a:r>
                      <a:endParaRPr lang="en-US" altLang="ja-JP" sz="1200"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bg1">
                              <a:lumMod val="50000"/>
                            </a:schemeClr>
                          </a:solidFill>
                        </a:rPr>
                        <a:t>◇材質が柔らかく柱、コーナー等一般断熱 材で施工できない細かい隙間まで施工が が可能。 </a:t>
                      </a:r>
                      <a:endParaRPr lang="en-US" altLang="ja-JP" sz="1200"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bg1">
                              <a:lumMod val="50000"/>
                            </a:schemeClr>
                          </a:solidFill>
                        </a:rPr>
                        <a:t>◇作業時、断熱破損がない。 </a:t>
                      </a:r>
                      <a:endParaRPr lang="en-US" altLang="ja-JP" sz="1200"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bg1">
                              <a:lumMod val="50000"/>
                            </a:schemeClr>
                          </a:solidFill>
                        </a:rPr>
                        <a:t>◇かさばらないため、資材入出庫や運搬・ 保管が容易。</a:t>
                      </a:r>
                      <a:endParaRPr lang="en-US" altLang="ja-JP" sz="1200"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bg1">
                              <a:lumMod val="50000"/>
                            </a:schemeClr>
                          </a:solidFill>
                        </a:rPr>
                        <a:t>◇残材が無く、工事現場汚染がない。</a:t>
                      </a:r>
                    </a:p>
                    <a:p>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a:txBody>
                  <a:tcPr marL="91449" marR="91449" marT="45729" marB="45729"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altLang="ja-JP" sz="1200" dirty="0">
                        <a:solidFill>
                          <a:schemeClr val="bg1">
                            <a:lumMod val="50000"/>
                          </a:schemeClr>
                        </a:solidFill>
                      </a:endParaRPr>
                    </a:p>
                    <a:p>
                      <a:r>
                        <a:rPr lang="ja-JP" altLang="en-US" sz="1200" dirty="0">
                          <a:solidFill>
                            <a:schemeClr val="bg1">
                              <a:lumMod val="50000"/>
                            </a:schemeClr>
                          </a:solidFill>
                        </a:rPr>
                        <a:t>◇材質が厚く、連結部位の密着施工が混乱。</a:t>
                      </a:r>
                      <a:endParaRPr lang="en-US" altLang="ja-JP" sz="1200" dirty="0">
                        <a:solidFill>
                          <a:schemeClr val="bg1">
                            <a:lumMod val="50000"/>
                          </a:schemeClr>
                        </a:solidFill>
                      </a:endParaRPr>
                    </a:p>
                    <a:p>
                      <a:r>
                        <a:rPr lang="ja-JP" altLang="en-US" sz="1200" dirty="0">
                          <a:solidFill>
                            <a:schemeClr val="bg1">
                              <a:lumMod val="50000"/>
                            </a:schemeClr>
                          </a:solidFill>
                        </a:rPr>
                        <a:t>◇作業時、断熱破損が深刻である。 </a:t>
                      </a:r>
                      <a:endParaRPr lang="en-US" altLang="ja-JP" sz="1200" dirty="0">
                        <a:solidFill>
                          <a:schemeClr val="bg1">
                            <a:lumMod val="50000"/>
                          </a:schemeClr>
                        </a:solidFill>
                      </a:endParaRPr>
                    </a:p>
                    <a:p>
                      <a:r>
                        <a:rPr lang="ja-JP" altLang="en-US" sz="1200" dirty="0">
                          <a:solidFill>
                            <a:schemeClr val="bg1">
                              <a:lumMod val="50000"/>
                            </a:schemeClr>
                          </a:solidFill>
                        </a:rPr>
                        <a:t>◇施工後、残余物が多く廃棄物処理になる。 </a:t>
                      </a:r>
                      <a:endParaRPr lang="en-US" altLang="ja-JP" sz="1200" dirty="0">
                        <a:solidFill>
                          <a:schemeClr val="bg1">
                            <a:lumMod val="50000"/>
                          </a:schemeClr>
                        </a:solidFill>
                      </a:endParaRPr>
                    </a:p>
                    <a:p>
                      <a:r>
                        <a:rPr lang="ja-JP" altLang="en-US" sz="1200" dirty="0">
                          <a:solidFill>
                            <a:schemeClr val="bg1">
                              <a:lumMod val="50000"/>
                            </a:schemeClr>
                          </a:solidFill>
                        </a:rPr>
                        <a:t>◇柱、コーナー部分等の機密施工が難しい。 </a:t>
                      </a:r>
                      <a:endParaRPr lang="en-US" altLang="ja-JP" sz="1200" dirty="0">
                        <a:solidFill>
                          <a:schemeClr val="bg1">
                            <a:lumMod val="50000"/>
                          </a:schemeClr>
                        </a:solidFill>
                      </a:endParaRPr>
                    </a:p>
                    <a:p>
                      <a:r>
                        <a:rPr lang="ja-JP" altLang="en-US" sz="1200" dirty="0">
                          <a:solidFill>
                            <a:schemeClr val="bg1">
                              <a:lumMod val="50000"/>
                            </a:schemeClr>
                          </a:solidFill>
                        </a:rPr>
                        <a:t>◇資材入庫時、</a:t>
                      </a:r>
                      <a:r>
                        <a:rPr lang="ja-JP" altLang="en-US" sz="1200" dirty="0" err="1">
                          <a:solidFill>
                            <a:schemeClr val="bg1">
                              <a:lumMod val="50000"/>
                            </a:schemeClr>
                          </a:solidFill>
                        </a:rPr>
                        <a:t>かさが</a:t>
                      </a:r>
                      <a:r>
                        <a:rPr lang="ja-JP" altLang="en-US" sz="1200" dirty="0">
                          <a:solidFill>
                            <a:schemeClr val="bg1">
                              <a:lumMod val="50000"/>
                            </a:schemeClr>
                          </a:solidFill>
                        </a:rPr>
                        <a:t>大きく運搬も手間。 </a:t>
                      </a:r>
                      <a:endParaRPr lang="en-US" altLang="ja-JP" sz="1200" dirty="0">
                        <a:solidFill>
                          <a:schemeClr val="bg1">
                            <a:lumMod val="50000"/>
                          </a:schemeClr>
                        </a:solidFill>
                      </a:endParaRPr>
                    </a:p>
                    <a:p>
                      <a:r>
                        <a:rPr lang="ja-JP" altLang="en-US" sz="1200" dirty="0">
                          <a:solidFill>
                            <a:schemeClr val="bg1">
                              <a:lumMod val="50000"/>
                            </a:schemeClr>
                          </a:solidFill>
                        </a:rPr>
                        <a:t>◇残材により、工事現場汚染が深刻。</a:t>
                      </a: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a:txBody>
                  <a:tcPr marL="91449" marR="91449" marT="45729" marB="45729">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14583">
                <a:tc>
                  <a:txBody>
                    <a:bodyPr/>
                    <a:lstStyle/>
                    <a:p>
                      <a:pPr algn="ct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経済性</a:t>
                      </a:r>
                    </a:p>
                  </a:txBody>
                  <a:tcPr marL="91449" marR="91449" marT="45729" marB="45729"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bg1">
                              <a:lumMod val="50000"/>
                            </a:schemeClr>
                          </a:solidFill>
                          <a:latin typeface="Meiryo UI" panose="020B0604030504040204" pitchFamily="50" charset="-128"/>
                          <a:ea typeface="Meiryo UI" panose="020B0604030504040204" pitchFamily="50" charset="-128"/>
                        </a:rPr>
                        <a:t>◇工事後、残材が無く廃棄物処理費用 および現場整理人件費が節約できる。 </a:t>
                      </a:r>
                      <a:endParaRPr lang="en-US" altLang="ja-JP" sz="1200" dirty="0">
                        <a:solidFill>
                          <a:schemeClr val="bg1">
                            <a:lumMod val="50000"/>
                          </a:scheme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bg1">
                              <a:lumMod val="50000"/>
                            </a:schemeClr>
                          </a:solidFill>
                          <a:latin typeface="Meiryo UI" panose="020B0604030504040204" pitchFamily="50" charset="-128"/>
                          <a:ea typeface="Meiryo UI" panose="020B0604030504040204" pitchFamily="50" charset="-128"/>
                        </a:rPr>
                        <a:t>◇断熱作業時、工期短縮および仕上げ材 作業の短縮で工事費が節約できる。 </a:t>
                      </a:r>
                      <a:r>
                        <a:rPr lang="en-US" altLang="ja-JP" sz="1200" dirty="0">
                          <a:solidFill>
                            <a:schemeClr val="bg1">
                              <a:lumMod val="50000"/>
                            </a:schemeClr>
                          </a:solidFill>
                          <a:latin typeface="Meiryo UI" panose="020B0604030504040204" pitchFamily="50" charset="-128"/>
                          <a:ea typeface="Meiryo UI" panose="020B0604030504040204" pitchFamily="50" charset="-128"/>
                        </a:rPr>
                        <a:t>(</a:t>
                      </a:r>
                      <a:r>
                        <a:rPr lang="ja-JP" altLang="en-US" sz="1200" dirty="0">
                          <a:solidFill>
                            <a:schemeClr val="bg1">
                              <a:lumMod val="50000"/>
                            </a:schemeClr>
                          </a:solidFill>
                          <a:latin typeface="Meiryo UI" panose="020B0604030504040204" pitchFamily="50" charset="-128"/>
                          <a:ea typeface="Meiryo UI" panose="020B0604030504040204" pitchFamily="50" charset="-128"/>
                        </a:rPr>
                        <a:t>石張り工事の場合、約</a:t>
                      </a:r>
                      <a:r>
                        <a:rPr lang="en-US" altLang="ja-JP" sz="1200" dirty="0">
                          <a:solidFill>
                            <a:schemeClr val="bg1">
                              <a:lumMod val="50000"/>
                            </a:schemeClr>
                          </a:solidFill>
                          <a:latin typeface="Meiryo UI" panose="020B0604030504040204" pitchFamily="50" charset="-128"/>
                          <a:ea typeface="Meiryo UI" panose="020B0604030504040204" pitchFamily="50" charset="-128"/>
                        </a:rPr>
                        <a:t>20</a:t>
                      </a:r>
                      <a:r>
                        <a:rPr lang="ja-JP" altLang="en-US" sz="1200" dirty="0">
                          <a:solidFill>
                            <a:schemeClr val="bg1">
                              <a:lumMod val="50000"/>
                            </a:schemeClr>
                          </a:solidFill>
                          <a:latin typeface="Meiryo UI" panose="020B0604030504040204" pitchFamily="50" charset="-128"/>
                          <a:ea typeface="Meiryo UI" panose="020B0604030504040204" pitchFamily="50" charset="-128"/>
                        </a:rPr>
                        <a:t>％程度の工期   短縮による工事費節約が可能</a:t>
                      </a:r>
                      <a:r>
                        <a:rPr lang="en-US" altLang="ja-JP" sz="1200" dirty="0">
                          <a:solidFill>
                            <a:schemeClr val="bg1">
                              <a:lumMod val="50000"/>
                            </a:schemeClr>
                          </a:solidFill>
                          <a:latin typeface="Meiryo UI" panose="020B0604030504040204" pitchFamily="50" charset="-128"/>
                          <a:ea typeface="Meiryo UI" panose="020B0604030504040204" pitchFamily="50" charset="-128"/>
                        </a:rPr>
                        <a:t>)</a:t>
                      </a:r>
                    </a:p>
                    <a:p>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a:txBody>
                  <a:tcPr marL="91449" marR="91449" marT="45729" marB="45729">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altLang="ja-JP" sz="1200" dirty="0">
                        <a:solidFill>
                          <a:schemeClr val="bg1">
                            <a:lumMod val="50000"/>
                          </a:schemeClr>
                        </a:solidFill>
                        <a:latin typeface="Meiryo UI" panose="020B0604030504040204" pitchFamily="50" charset="-128"/>
                        <a:ea typeface="Meiryo UI" panose="020B0604030504040204" pitchFamily="50" charset="-128"/>
                      </a:endParaRPr>
                    </a:p>
                    <a:p>
                      <a:r>
                        <a:rPr lang="ja-JP" altLang="en-US" sz="1200" dirty="0">
                          <a:solidFill>
                            <a:schemeClr val="bg1">
                              <a:lumMod val="50000"/>
                            </a:schemeClr>
                          </a:solidFill>
                          <a:latin typeface="Meiryo UI" panose="020B0604030504040204" pitchFamily="50" charset="-128"/>
                          <a:ea typeface="Meiryo UI" panose="020B0604030504040204" pitchFamily="50" charset="-128"/>
                        </a:rPr>
                        <a:t>◇工事後、残材による廃棄物処理費用および現場整理の人件費がかかる。</a:t>
                      </a:r>
                      <a:endParaRPr lang="en-US" altLang="ja-JP" sz="1200" dirty="0">
                        <a:solidFill>
                          <a:schemeClr val="bg1">
                            <a:lumMod val="50000"/>
                          </a:schemeClr>
                        </a:solidFill>
                        <a:latin typeface="Meiryo UI" panose="020B0604030504040204" pitchFamily="50" charset="-128"/>
                        <a:ea typeface="Meiryo UI" panose="020B0604030504040204" pitchFamily="50" charset="-128"/>
                      </a:endParaRPr>
                    </a:p>
                    <a:p>
                      <a:r>
                        <a:rPr lang="ja-JP" altLang="en-US" sz="1200" dirty="0">
                          <a:solidFill>
                            <a:schemeClr val="bg1">
                              <a:lumMod val="50000"/>
                            </a:schemeClr>
                          </a:solidFill>
                          <a:latin typeface="Meiryo UI" panose="020B0604030504040204" pitchFamily="50" charset="-128"/>
                          <a:ea typeface="Meiryo UI" panose="020B0604030504040204" pitchFamily="50" charset="-128"/>
                        </a:rPr>
                        <a:t>◇後続作業の工期延長による工事費が増える</a:t>
                      </a: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a:txBody>
                  <a:tcPr marL="91449" marR="91449" marT="45729" marB="45729">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D5660DB-8554-7C94-D439-4587E5F54FC9}"/>
              </a:ext>
            </a:extLst>
          </p:cNvPr>
          <p:cNvSpPr>
            <a:spLocks noGrp="1"/>
          </p:cNvSpPr>
          <p:nvPr>
            <p:ph type="title"/>
          </p:nvPr>
        </p:nvSpPr>
        <p:spPr>
          <a:xfrm>
            <a:off x="242888" y="115888"/>
            <a:ext cx="9202737" cy="339725"/>
          </a:xfrm>
        </p:spPr>
        <p:txBody>
          <a:bodyPr/>
          <a:lstStyle/>
          <a:p>
            <a:pPr>
              <a:defRPr/>
            </a:pP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プライム製品と他断熱材性能比較表</a:t>
            </a:r>
          </a:p>
        </p:txBody>
      </p:sp>
      <p:sp>
        <p:nvSpPr>
          <p:cNvPr id="4" name="フッター プレースホルダー 3">
            <a:extLst>
              <a:ext uri="{FF2B5EF4-FFF2-40B4-BE49-F238E27FC236}">
                <a16:creationId xmlns:a16="http://schemas.microsoft.com/office/drawing/2014/main" id="{81E893D3-8E30-AE85-D483-B2BB0FDB04DF}"/>
              </a:ext>
            </a:extLst>
          </p:cNvPr>
          <p:cNvSpPr>
            <a:spLocks noGrp="1"/>
          </p:cNvSpPr>
          <p:nvPr>
            <p:ph type="ftr" sz="quarter" idx="10"/>
          </p:nvPr>
        </p:nvSpPr>
        <p:spPr/>
        <p:txBody>
          <a:bodyPr/>
          <a:lstStyle/>
          <a:p>
            <a:pPr>
              <a:defRPr/>
            </a:pPr>
            <a:r>
              <a:rPr lang="en-US" altLang="ja-JP"/>
              <a:t>Copyright(C)</a:t>
            </a:r>
            <a:r>
              <a:rPr lang="ja-JP" altLang="en-US"/>
              <a:t>　</a:t>
            </a:r>
            <a:r>
              <a:rPr lang="en-US" altLang="ja-JP"/>
              <a:t>PRIME</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16388" name="スライド番号プレースホルダー 4">
            <a:extLst>
              <a:ext uri="{FF2B5EF4-FFF2-40B4-BE49-F238E27FC236}">
                <a16:creationId xmlns:a16="http://schemas.microsoft.com/office/drawing/2014/main" id="{53035FD1-B8DB-407D-C2A7-54C660D5EAE5}"/>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7E01D050-A13C-423D-85FB-21E640E0A379}" type="slidenum">
              <a:rPr lang="ja-JP" altLang="en-US" sz="1800" smtClean="0">
                <a:solidFill>
                  <a:srgbClr val="898989"/>
                </a:solidFill>
              </a:rPr>
              <a:pPr>
                <a:spcBef>
                  <a:spcPct val="0"/>
                </a:spcBef>
                <a:buFontTx/>
                <a:buNone/>
              </a:pPr>
              <a:t>11</a:t>
            </a:fld>
            <a:endParaRPr lang="ja-JP" altLang="en-US" sz="1800">
              <a:solidFill>
                <a:srgbClr val="898989"/>
              </a:solidFill>
            </a:endParaRPr>
          </a:p>
        </p:txBody>
      </p:sp>
      <p:graphicFrame>
        <p:nvGraphicFramePr>
          <p:cNvPr id="5" name="表 4">
            <a:extLst>
              <a:ext uri="{FF2B5EF4-FFF2-40B4-BE49-F238E27FC236}">
                <a16:creationId xmlns:a16="http://schemas.microsoft.com/office/drawing/2014/main" id="{313E46E0-2E17-3D15-001D-D333DDF7AA47}"/>
              </a:ext>
            </a:extLst>
          </p:cNvPr>
          <p:cNvGraphicFramePr>
            <a:graphicFrameLocks noGrp="1"/>
          </p:cNvGraphicFramePr>
          <p:nvPr/>
        </p:nvGraphicFramePr>
        <p:xfrm>
          <a:off x="334963" y="838200"/>
          <a:ext cx="9555162" cy="3336925"/>
        </p:xfrm>
        <a:graphic>
          <a:graphicData uri="http://schemas.openxmlformats.org/drawingml/2006/table">
            <a:tbl>
              <a:tblPr firstRow="1" bandRow="1">
                <a:tableStyleId>{5C22544A-7EE6-4342-B048-85BDC9FD1C3A}</a:tableStyleId>
              </a:tblPr>
              <a:tblGrid>
                <a:gridCol w="1592527">
                  <a:extLst>
                    <a:ext uri="{9D8B030D-6E8A-4147-A177-3AD203B41FA5}">
                      <a16:colId xmlns:a16="http://schemas.microsoft.com/office/drawing/2014/main" val="20000"/>
                    </a:ext>
                  </a:extLst>
                </a:gridCol>
                <a:gridCol w="1592527">
                  <a:extLst>
                    <a:ext uri="{9D8B030D-6E8A-4147-A177-3AD203B41FA5}">
                      <a16:colId xmlns:a16="http://schemas.microsoft.com/office/drawing/2014/main" val="20001"/>
                    </a:ext>
                  </a:extLst>
                </a:gridCol>
                <a:gridCol w="1592527">
                  <a:extLst>
                    <a:ext uri="{9D8B030D-6E8A-4147-A177-3AD203B41FA5}">
                      <a16:colId xmlns:a16="http://schemas.microsoft.com/office/drawing/2014/main" val="20002"/>
                    </a:ext>
                  </a:extLst>
                </a:gridCol>
                <a:gridCol w="1592527">
                  <a:extLst>
                    <a:ext uri="{9D8B030D-6E8A-4147-A177-3AD203B41FA5}">
                      <a16:colId xmlns:a16="http://schemas.microsoft.com/office/drawing/2014/main" val="20003"/>
                    </a:ext>
                  </a:extLst>
                </a:gridCol>
                <a:gridCol w="1592527">
                  <a:extLst>
                    <a:ext uri="{9D8B030D-6E8A-4147-A177-3AD203B41FA5}">
                      <a16:colId xmlns:a16="http://schemas.microsoft.com/office/drawing/2014/main" val="20004"/>
                    </a:ext>
                  </a:extLst>
                </a:gridCol>
                <a:gridCol w="1592527">
                  <a:extLst>
                    <a:ext uri="{9D8B030D-6E8A-4147-A177-3AD203B41FA5}">
                      <a16:colId xmlns:a16="http://schemas.microsoft.com/office/drawing/2014/main" val="20005"/>
                    </a:ext>
                  </a:extLst>
                </a:gridCol>
              </a:tblGrid>
              <a:tr h="370769">
                <a:tc>
                  <a:txBody>
                    <a:bodyPr/>
                    <a:lstStyle/>
                    <a:p>
                      <a:pPr algn="ctr"/>
                      <a:r>
                        <a:rPr kumimoji="1" lang="ja-JP" altLang="en-US" sz="1200" dirty="0">
                          <a:latin typeface="Meiryo UI" panose="020B0604030504040204" pitchFamily="50" charset="-128"/>
                          <a:ea typeface="Meiryo UI" panose="020B0604030504040204" pitchFamily="50" charset="-128"/>
                        </a:rPr>
                        <a:t>項目</a:t>
                      </a:r>
                    </a:p>
                  </a:txBody>
                  <a:tcPr marL="91459" marR="91459" marT="45711" marB="45711" anchor="ctr">
                    <a:lnB w="6350" cap="flat" cmpd="sng" algn="ctr">
                      <a:solidFill>
                        <a:schemeClr val="bg1">
                          <a:lumMod val="50000"/>
                        </a:schemeClr>
                      </a:solidFill>
                      <a:prstDash val="solid"/>
                      <a:round/>
                      <a:headEnd type="none" w="med" len="med"/>
                      <a:tailEnd type="none" w="med" len="med"/>
                    </a:lnB>
                    <a:solidFill>
                      <a:srgbClr val="F68B1F"/>
                    </a:solidFill>
                  </a:tcPr>
                </a:tc>
                <a:tc>
                  <a:txBody>
                    <a:bodyPr/>
                    <a:lstStyle/>
                    <a:p>
                      <a:pPr algn="ctr"/>
                      <a:r>
                        <a:rPr kumimoji="1" lang="ja-JP" altLang="en-US" sz="1200" dirty="0">
                          <a:latin typeface="Meiryo UI" panose="020B0604030504040204" pitchFamily="50" charset="-128"/>
                          <a:ea typeface="Meiryo UI" panose="020B0604030504040204" pitchFamily="50" charset="-128"/>
                        </a:rPr>
                        <a:t>単位</a:t>
                      </a:r>
                    </a:p>
                  </a:txBody>
                  <a:tcPr marL="91459" marR="91459" marT="45711" marB="45711" anchor="ctr">
                    <a:lnB w="6350" cap="flat" cmpd="sng" algn="ctr">
                      <a:solidFill>
                        <a:schemeClr val="bg1">
                          <a:lumMod val="50000"/>
                        </a:schemeClr>
                      </a:solidFill>
                      <a:prstDash val="solid"/>
                      <a:round/>
                      <a:headEnd type="none" w="med" len="med"/>
                      <a:tailEnd type="none" w="med" len="med"/>
                    </a:lnB>
                    <a:solidFill>
                      <a:srgbClr val="F68B1F"/>
                    </a:solidFill>
                  </a:tcPr>
                </a:tc>
                <a:tc>
                  <a:txBody>
                    <a:bodyPr/>
                    <a:lstStyle/>
                    <a:p>
                      <a:pPr algn="ctr"/>
                      <a:r>
                        <a:rPr kumimoji="1" lang="ja-JP" altLang="en-US" sz="1200" dirty="0">
                          <a:latin typeface="Meiryo UI" panose="020B0604030504040204" pitchFamily="50" charset="-128"/>
                          <a:ea typeface="Meiryo UI" panose="020B0604030504040204" pitchFamily="50" charset="-128"/>
                        </a:rPr>
                        <a:t>プライム</a:t>
                      </a:r>
                      <a:r>
                        <a:rPr kumimoji="1" lang="en-US" altLang="ja-JP" sz="1200" dirty="0">
                          <a:latin typeface="Meiryo UI" panose="020B0604030504040204" pitchFamily="50" charset="-128"/>
                          <a:ea typeface="Meiryo UI" panose="020B0604030504040204" pitchFamily="50" charset="-128"/>
                        </a:rPr>
                        <a:t>AGF</a:t>
                      </a:r>
                      <a:r>
                        <a:rPr kumimoji="1" lang="ja-JP" altLang="en-US" sz="1200" dirty="0">
                          <a:latin typeface="Meiryo UI" panose="020B0604030504040204" pitchFamily="50" charset="-128"/>
                          <a:ea typeface="Meiryo UI" panose="020B0604030504040204" pitchFamily="50" charset="-128"/>
                        </a:rPr>
                        <a:t>６</a:t>
                      </a:r>
                    </a:p>
                  </a:txBody>
                  <a:tcPr marL="91459" marR="91459" marT="45711" marB="45711" anchor="ctr">
                    <a:lnB w="6350" cap="flat" cmpd="sng" algn="ctr">
                      <a:solidFill>
                        <a:schemeClr val="bg1">
                          <a:lumMod val="50000"/>
                        </a:schemeClr>
                      </a:solidFill>
                      <a:prstDash val="solid"/>
                      <a:round/>
                      <a:headEnd type="none" w="med" len="med"/>
                      <a:tailEnd type="none" w="med" len="med"/>
                    </a:lnB>
                    <a:solidFill>
                      <a:srgbClr val="07357C"/>
                    </a:solidFill>
                  </a:tcPr>
                </a:tc>
                <a:tc>
                  <a:txBody>
                    <a:bodyPr/>
                    <a:lstStyle/>
                    <a:p>
                      <a:pPr algn="ctr"/>
                      <a:r>
                        <a:rPr kumimoji="1" lang="ja-JP" altLang="en-US" sz="1200" dirty="0">
                          <a:latin typeface="Meiryo UI" panose="020B0604030504040204" pitchFamily="50" charset="-128"/>
                          <a:ea typeface="Meiryo UI" panose="020B0604030504040204" pitchFamily="50" charset="-128"/>
                        </a:rPr>
                        <a:t>プライム</a:t>
                      </a:r>
                      <a:r>
                        <a:rPr kumimoji="1" lang="en-US" altLang="ja-JP" sz="1200" dirty="0">
                          <a:latin typeface="Meiryo UI" panose="020B0604030504040204" pitchFamily="50" charset="-128"/>
                          <a:ea typeface="Meiryo UI" panose="020B0604030504040204" pitchFamily="50" charset="-128"/>
                        </a:rPr>
                        <a:t>AGF012</a:t>
                      </a:r>
                      <a:endParaRPr kumimoji="1" lang="ja-JP" altLang="en-US" sz="1200" dirty="0">
                        <a:latin typeface="Meiryo UI" panose="020B0604030504040204" pitchFamily="50" charset="-128"/>
                        <a:ea typeface="Meiryo UI" panose="020B0604030504040204" pitchFamily="50" charset="-128"/>
                      </a:endParaRPr>
                    </a:p>
                  </a:txBody>
                  <a:tcPr marL="91459" marR="91459" marT="45711" marB="45711" anchor="ctr">
                    <a:lnB w="6350" cap="flat" cmpd="sng" algn="ctr">
                      <a:solidFill>
                        <a:schemeClr val="bg1">
                          <a:lumMod val="50000"/>
                        </a:schemeClr>
                      </a:solidFill>
                      <a:prstDash val="solid"/>
                      <a:round/>
                      <a:headEnd type="none" w="med" len="med"/>
                      <a:tailEnd type="none" w="med" len="med"/>
                    </a:lnB>
                    <a:solidFill>
                      <a:srgbClr val="07357C"/>
                    </a:solidFill>
                  </a:tcPr>
                </a:tc>
                <a:tc>
                  <a:txBody>
                    <a:bodyPr/>
                    <a:lstStyle/>
                    <a:p>
                      <a:pPr algn="ctr"/>
                      <a:r>
                        <a:rPr kumimoji="1" lang="en-US" altLang="ja-JP" sz="1200" dirty="0">
                          <a:latin typeface="Meiryo UI" panose="020B0604030504040204" pitchFamily="50" charset="-128"/>
                          <a:ea typeface="Meiryo UI" panose="020B0604030504040204" pitchFamily="50" charset="-128"/>
                        </a:rPr>
                        <a:t>Glass</a:t>
                      </a: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wool</a:t>
                      </a:r>
                    </a:p>
                  </a:txBody>
                  <a:tcPr marL="91459" marR="91459" marT="45711" marB="45711" anchor="ctr">
                    <a:lnB w="6350" cap="flat" cmpd="sng" algn="ctr">
                      <a:solidFill>
                        <a:schemeClr val="bg1">
                          <a:lumMod val="50000"/>
                        </a:schemeClr>
                      </a:solidFill>
                      <a:prstDash val="solid"/>
                      <a:round/>
                      <a:headEnd type="none" w="med" len="med"/>
                      <a:tailEnd type="none" w="med" len="med"/>
                    </a:lnB>
                    <a:solidFill>
                      <a:srgbClr val="F68B1F"/>
                    </a:solidFill>
                  </a:tcPr>
                </a:tc>
                <a:tc>
                  <a:txBody>
                    <a:bodyPr/>
                    <a:lstStyle/>
                    <a:p>
                      <a:pPr algn="ctr"/>
                      <a:r>
                        <a:rPr kumimoji="1" lang="en-US" altLang="ja-JP" sz="1200" dirty="0">
                          <a:latin typeface="Meiryo UI" panose="020B0604030504040204" pitchFamily="50" charset="-128"/>
                          <a:ea typeface="Meiryo UI" panose="020B0604030504040204" pitchFamily="50" charset="-128"/>
                        </a:rPr>
                        <a:t>XPS</a:t>
                      </a:r>
                    </a:p>
                  </a:txBody>
                  <a:tcPr marL="91459" marR="91459" marT="45711" marB="45711" anchor="ctr">
                    <a:lnB w="6350" cap="flat" cmpd="sng" algn="ctr">
                      <a:solidFill>
                        <a:schemeClr val="bg1">
                          <a:lumMod val="50000"/>
                        </a:schemeClr>
                      </a:solidFill>
                      <a:prstDash val="solid"/>
                      <a:round/>
                      <a:headEnd type="none" w="med" len="med"/>
                      <a:tailEnd type="none" w="med" len="med"/>
                    </a:lnB>
                    <a:solidFill>
                      <a:srgbClr val="F68B1F"/>
                    </a:solidFill>
                  </a:tcPr>
                </a:tc>
                <a:extLst>
                  <a:ext uri="{0D108BD9-81ED-4DB2-BD59-A6C34878D82A}">
                    <a16:rowId xmlns:a16="http://schemas.microsoft.com/office/drawing/2014/main" val="10000"/>
                  </a:ext>
                </a:extLst>
              </a:tr>
              <a:tr h="370769">
                <a:tc>
                  <a:txBody>
                    <a:bodyPr/>
                    <a:lstStyle/>
                    <a:p>
                      <a:pPr algn="ct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サイズ</a:t>
                      </a: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1200" dirty="0">
                          <a:solidFill>
                            <a:schemeClr val="bg1">
                              <a:lumMod val="50000"/>
                            </a:schemeClr>
                          </a:solidFill>
                          <a:latin typeface="Meiryo UI" panose="020B0604030504040204" pitchFamily="50" charset="-128"/>
                          <a:ea typeface="Meiryo UI" panose="020B0604030504040204" pitchFamily="50" charset="-128"/>
                        </a:rPr>
                        <a:t>m</a:t>
                      </a: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１</a:t>
                      </a:r>
                      <a:r>
                        <a:rPr kumimoji="1" lang="en-US" altLang="ja-JP" sz="1200" dirty="0">
                          <a:solidFill>
                            <a:schemeClr val="bg1">
                              <a:lumMod val="50000"/>
                            </a:schemeClr>
                          </a:solidFill>
                          <a:latin typeface="Meiryo UI" panose="020B0604030504040204" pitchFamily="50" charset="-128"/>
                          <a:ea typeface="Meiryo UI" panose="020B0604030504040204" pitchFamily="50" charset="-128"/>
                        </a:rPr>
                        <a:t>m×50m</a:t>
                      </a: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１</a:t>
                      </a:r>
                      <a:r>
                        <a:rPr kumimoji="1" lang="en-US" altLang="ja-JP" sz="1200" dirty="0">
                          <a:solidFill>
                            <a:schemeClr val="bg1">
                              <a:lumMod val="50000"/>
                            </a:schemeClr>
                          </a:solidFill>
                          <a:latin typeface="Meiryo UI" panose="020B0604030504040204" pitchFamily="50" charset="-128"/>
                          <a:ea typeface="Meiryo UI" panose="020B0604030504040204" pitchFamily="50" charset="-128"/>
                        </a:rPr>
                        <a:t>m×50m</a:t>
                      </a: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規格多様</a:t>
                      </a: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規格多様</a:t>
                      </a: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370769">
                <a:tc>
                  <a:txBody>
                    <a:bodyPr/>
                    <a:lstStyle/>
                    <a:p>
                      <a:pPr algn="ct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厚さ</a:t>
                      </a: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a:t>
                      </a: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６</a:t>
                      </a:r>
                      <a:r>
                        <a:rPr kumimoji="1" lang="en-US" altLang="ja-JP" sz="1200" dirty="0">
                          <a:solidFill>
                            <a:schemeClr val="bg1">
                              <a:lumMod val="50000"/>
                            </a:schemeClr>
                          </a:solidFill>
                          <a:latin typeface="Meiryo UI" panose="020B0604030504040204" pitchFamily="50" charset="-128"/>
                          <a:ea typeface="Meiryo UI" panose="020B0604030504040204" pitchFamily="50" charset="-128"/>
                        </a:rPr>
                        <a:t>±0.025</a:t>
                      </a: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a:t>
                      </a: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a:r>
                        <a:rPr kumimoji="1" lang="en-US" altLang="ja-JP" sz="1200" dirty="0">
                          <a:solidFill>
                            <a:schemeClr val="bg1">
                              <a:lumMod val="50000"/>
                            </a:schemeClr>
                          </a:solidFill>
                          <a:latin typeface="Meiryo UI" panose="020B0604030504040204" pitchFamily="50" charset="-128"/>
                          <a:ea typeface="Meiryo UI" panose="020B0604030504040204" pitchFamily="50" charset="-128"/>
                        </a:rPr>
                        <a:t>0.15±0.025</a:t>
                      </a: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a:t>
                      </a: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a:r>
                        <a:rPr kumimoji="1" lang="en-US" altLang="ja-JP" sz="1200" dirty="0">
                          <a:solidFill>
                            <a:schemeClr val="bg1">
                              <a:lumMod val="50000"/>
                            </a:schemeClr>
                          </a:solidFill>
                          <a:latin typeface="Meiryo UI" panose="020B0604030504040204" pitchFamily="50" charset="-128"/>
                          <a:ea typeface="Meiryo UI" panose="020B0604030504040204" pitchFamily="50" charset="-128"/>
                        </a:rPr>
                        <a:t>50</a:t>
                      </a: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a:r>
                        <a:rPr kumimoji="1" lang="en-US" altLang="ja-JP" sz="1200" dirty="0">
                          <a:solidFill>
                            <a:schemeClr val="bg1">
                              <a:lumMod val="50000"/>
                            </a:schemeClr>
                          </a:solidFill>
                          <a:latin typeface="Meiryo UI" panose="020B0604030504040204" pitchFamily="50" charset="-128"/>
                          <a:ea typeface="Meiryo UI" panose="020B0604030504040204" pitchFamily="50" charset="-128"/>
                        </a:rPr>
                        <a:t>50</a:t>
                      </a: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769">
                <a:tc>
                  <a:txBody>
                    <a:bodyPr/>
                    <a:lstStyle/>
                    <a:p>
                      <a:pPr algn="ct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熱貫流抵抗（</a:t>
                      </a:r>
                      <a:r>
                        <a:rPr kumimoji="1" lang="en-US" altLang="ja-JP" sz="1200" dirty="0" err="1">
                          <a:solidFill>
                            <a:schemeClr val="bg1">
                              <a:lumMod val="50000"/>
                            </a:schemeClr>
                          </a:solidFill>
                          <a:latin typeface="Meiryo UI" panose="020B0604030504040204" pitchFamily="50" charset="-128"/>
                          <a:ea typeface="Meiryo UI" panose="020B0604030504040204" pitchFamily="50" charset="-128"/>
                        </a:rPr>
                        <a:t>Rk</a:t>
                      </a: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値）</a:t>
                      </a: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a:t>
                      </a:r>
                      <a:r>
                        <a:rPr kumimoji="1" lang="en-US" altLang="ja-JP" sz="1200" dirty="0">
                          <a:solidFill>
                            <a:schemeClr val="bg1">
                              <a:lumMod val="50000"/>
                            </a:schemeClr>
                          </a:solidFill>
                          <a:latin typeface="Meiryo UI" panose="020B0604030504040204" pitchFamily="50" charset="-128"/>
                          <a:ea typeface="Meiryo UI" panose="020B0604030504040204" pitchFamily="50" charset="-128"/>
                        </a:rPr>
                        <a:t>K/</a:t>
                      </a: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Ｗ）</a:t>
                      </a: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200" dirty="0">
                          <a:solidFill>
                            <a:schemeClr val="bg1">
                              <a:lumMod val="50000"/>
                            </a:schemeClr>
                          </a:solidFill>
                          <a:latin typeface="Meiryo UI" panose="020B0604030504040204" pitchFamily="50" charset="-128"/>
                          <a:ea typeface="Meiryo UI" panose="020B0604030504040204" pitchFamily="50" charset="-128"/>
                        </a:rPr>
                        <a:t>0.49</a:t>
                      </a: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200" dirty="0">
                          <a:solidFill>
                            <a:schemeClr val="bg1">
                              <a:lumMod val="50000"/>
                            </a:schemeClr>
                          </a:solidFill>
                          <a:latin typeface="Meiryo UI" panose="020B0604030504040204" pitchFamily="50" charset="-128"/>
                          <a:ea typeface="Meiryo UI" panose="020B0604030504040204" pitchFamily="50" charset="-128"/>
                        </a:rPr>
                        <a:t>0.31</a:t>
                      </a: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370769">
                <a:tc>
                  <a:txBody>
                    <a:bodyPr/>
                    <a:lstStyle/>
                    <a:p>
                      <a:pPr algn="ct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熱貫流率（</a:t>
                      </a:r>
                      <a:r>
                        <a:rPr kumimoji="1" lang="en-US" altLang="ja-JP" sz="1200" dirty="0">
                          <a:solidFill>
                            <a:schemeClr val="bg1">
                              <a:lumMod val="50000"/>
                            </a:schemeClr>
                          </a:solidFill>
                          <a:latin typeface="Meiryo UI" panose="020B0604030504040204" pitchFamily="50" charset="-128"/>
                          <a:ea typeface="Meiryo UI" panose="020B0604030504040204" pitchFamily="50" charset="-128"/>
                        </a:rPr>
                        <a:t>K</a:t>
                      </a: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値）</a:t>
                      </a: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a:t>
                      </a:r>
                      <a:r>
                        <a:rPr kumimoji="1" lang="en-US" altLang="ja-JP" sz="1200" dirty="0">
                          <a:solidFill>
                            <a:schemeClr val="bg1">
                              <a:lumMod val="50000"/>
                            </a:schemeClr>
                          </a:solidFill>
                          <a:latin typeface="Meiryo UI" panose="020B0604030504040204" pitchFamily="50" charset="-128"/>
                          <a:ea typeface="Meiryo UI" panose="020B0604030504040204" pitchFamily="50" charset="-128"/>
                        </a:rPr>
                        <a:t>W/</a:t>
                      </a: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a:t>
                      </a:r>
                      <a:r>
                        <a:rPr kumimoji="1" lang="en-US" altLang="ja-JP" sz="1200" dirty="0">
                          <a:solidFill>
                            <a:schemeClr val="bg1">
                              <a:lumMod val="50000"/>
                            </a:schemeClr>
                          </a:solidFill>
                          <a:latin typeface="Meiryo UI" panose="020B0604030504040204" pitchFamily="50" charset="-128"/>
                          <a:ea typeface="Meiryo UI" panose="020B0604030504040204" pitchFamily="50" charset="-128"/>
                        </a:rPr>
                        <a:t>K</a:t>
                      </a: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a:t>
                      </a: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200" dirty="0">
                          <a:solidFill>
                            <a:schemeClr val="bg1">
                              <a:lumMod val="50000"/>
                            </a:schemeClr>
                          </a:solidFill>
                          <a:latin typeface="Meiryo UI" panose="020B0604030504040204" pitchFamily="50" charset="-128"/>
                          <a:ea typeface="Meiryo UI" panose="020B0604030504040204" pitchFamily="50" charset="-128"/>
                        </a:rPr>
                        <a:t>2.04</a:t>
                      </a: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200" dirty="0">
                          <a:solidFill>
                            <a:schemeClr val="bg1">
                              <a:lumMod val="50000"/>
                            </a:schemeClr>
                          </a:solidFill>
                          <a:latin typeface="Meiryo UI" panose="020B0604030504040204" pitchFamily="50" charset="-128"/>
                          <a:ea typeface="Meiryo UI" panose="020B0604030504040204" pitchFamily="50" charset="-128"/>
                        </a:rPr>
                        <a:t>3.23</a:t>
                      </a: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370769">
                <a:tc>
                  <a:txBody>
                    <a:bodyPr/>
                    <a:lstStyle/>
                    <a:p>
                      <a:pPr algn="ct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熱抵抗（</a:t>
                      </a:r>
                      <a:r>
                        <a:rPr kumimoji="1" lang="en-US" altLang="ja-JP" sz="1200" dirty="0" err="1">
                          <a:solidFill>
                            <a:schemeClr val="bg1">
                              <a:lumMod val="50000"/>
                            </a:schemeClr>
                          </a:solidFill>
                          <a:latin typeface="Meiryo UI" panose="020B0604030504040204" pitchFamily="50" charset="-128"/>
                          <a:ea typeface="Meiryo UI" panose="020B0604030504040204" pitchFamily="50" charset="-128"/>
                        </a:rPr>
                        <a:t>Rc</a:t>
                      </a: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値）</a:t>
                      </a: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a:t>
                      </a:r>
                      <a:r>
                        <a:rPr kumimoji="1" lang="en-US" altLang="ja-JP" sz="1200" dirty="0">
                          <a:solidFill>
                            <a:schemeClr val="bg1">
                              <a:lumMod val="50000"/>
                            </a:schemeClr>
                          </a:solidFill>
                          <a:latin typeface="Meiryo UI" panose="020B0604030504040204" pitchFamily="50" charset="-128"/>
                          <a:ea typeface="Meiryo UI" panose="020B0604030504040204" pitchFamily="50" charset="-128"/>
                        </a:rPr>
                        <a:t>K/</a:t>
                      </a: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Ｗ）</a:t>
                      </a: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r>
                        <a:rPr kumimoji="1" lang="en-US" altLang="ja-JP" sz="1200" dirty="0">
                          <a:solidFill>
                            <a:schemeClr val="bg1">
                              <a:lumMod val="50000"/>
                            </a:schemeClr>
                          </a:solidFill>
                          <a:latin typeface="Meiryo UI" panose="020B0604030504040204" pitchFamily="50" charset="-128"/>
                          <a:ea typeface="Meiryo UI" panose="020B0604030504040204" pitchFamily="50" charset="-128"/>
                        </a:rPr>
                        <a:t>0.22(</a:t>
                      </a: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参考値）</a:t>
                      </a: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r>
                        <a:rPr kumimoji="1" lang="en-US" altLang="ja-JP" sz="1200" dirty="0">
                          <a:solidFill>
                            <a:schemeClr val="bg1">
                              <a:lumMod val="50000"/>
                            </a:schemeClr>
                          </a:solidFill>
                          <a:latin typeface="Meiryo UI" panose="020B0604030504040204" pitchFamily="50" charset="-128"/>
                          <a:ea typeface="Meiryo UI" panose="020B0604030504040204" pitchFamily="50" charset="-128"/>
                        </a:rPr>
                        <a:t>0.02</a:t>
                      </a: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（参考値）</a:t>
                      </a: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r>
                        <a:rPr kumimoji="1" lang="en-US" altLang="ja-JP" sz="1200" dirty="0">
                          <a:solidFill>
                            <a:schemeClr val="bg1">
                              <a:lumMod val="50000"/>
                            </a:schemeClr>
                          </a:solidFill>
                          <a:latin typeface="Meiryo UI" panose="020B0604030504040204" pitchFamily="50" charset="-128"/>
                          <a:ea typeface="Meiryo UI" panose="020B0604030504040204" pitchFamily="50" charset="-128"/>
                        </a:rPr>
                        <a:t>1.47</a:t>
                      </a: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r>
                        <a:rPr kumimoji="1" lang="en-US" altLang="ja-JP" sz="1200" dirty="0">
                          <a:solidFill>
                            <a:schemeClr val="bg1">
                              <a:lumMod val="50000"/>
                            </a:schemeClr>
                          </a:solidFill>
                          <a:latin typeface="Meiryo UI" panose="020B0604030504040204" pitchFamily="50" charset="-128"/>
                          <a:ea typeface="Meiryo UI" panose="020B0604030504040204" pitchFamily="50" charset="-128"/>
                        </a:rPr>
                        <a:t>1.7</a:t>
                      </a: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９</a:t>
                      </a: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769">
                <a:tc>
                  <a:txBody>
                    <a:bodyPr/>
                    <a:lstStyle/>
                    <a:p>
                      <a:pPr algn="ct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熱反射率（赤外線）</a:t>
                      </a: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a:t>
                      </a: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a:r>
                        <a:rPr kumimoji="1" lang="en-US" altLang="ja-JP" sz="1200" dirty="0">
                          <a:solidFill>
                            <a:schemeClr val="bg1">
                              <a:lumMod val="50000"/>
                            </a:schemeClr>
                          </a:solidFill>
                          <a:latin typeface="Meiryo UI" panose="020B0604030504040204" pitchFamily="50" charset="-128"/>
                          <a:ea typeface="Meiryo UI" panose="020B0604030504040204" pitchFamily="50" charset="-128"/>
                        </a:rPr>
                        <a:t>99.9%</a:t>
                      </a: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a:r>
                        <a:rPr kumimoji="1" lang="en-US" altLang="ja-JP" sz="1200" dirty="0">
                          <a:solidFill>
                            <a:schemeClr val="bg1">
                              <a:lumMod val="50000"/>
                            </a:schemeClr>
                          </a:solidFill>
                          <a:latin typeface="Meiryo UI" panose="020B0604030504040204" pitchFamily="50" charset="-128"/>
                          <a:ea typeface="Meiryo UI" panose="020B0604030504040204" pitchFamily="50" charset="-128"/>
                        </a:rPr>
                        <a:t>99.9%</a:t>
                      </a: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6"/>
                  </a:ext>
                </a:extLst>
              </a:tr>
              <a:tr h="370769">
                <a:tc>
                  <a:txBody>
                    <a:bodyPr/>
                    <a:lstStyle/>
                    <a:p>
                      <a:pPr algn="ct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透湿係数　</a:t>
                      </a:r>
                      <a:r>
                        <a:rPr kumimoji="1" lang="ja-JP" altLang="en-US" sz="1200" dirty="0">
                          <a:solidFill>
                            <a:srgbClr val="FF0000"/>
                          </a:solidFill>
                          <a:latin typeface="Meiryo UI" panose="020B0604030504040204" pitchFamily="50" charset="-128"/>
                          <a:ea typeface="Meiryo UI" panose="020B0604030504040204" pitchFamily="50" charset="-128"/>
                        </a:rPr>
                        <a:t>注</a:t>
                      </a:r>
                      <a:r>
                        <a:rPr kumimoji="1" lang="en-US" altLang="ja-JP" sz="1200" dirty="0">
                          <a:solidFill>
                            <a:srgbClr val="FF0000"/>
                          </a:solidFill>
                          <a:latin typeface="Meiryo UI" panose="020B0604030504040204" pitchFamily="50" charset="-128"/>
                          <a:ea typeface="Meiryo UI" panose="020B0604030504040204" pitchFamily="50" charset="-128"/>
                        </a:rPr>
                        <a:t>1</a:t>
                      </a: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1200" dirty="0">
                          <a:solidFill>
                            <a:schemeClr val="bg1">
                              <a:lumMod val="50000"/>
                            </a:schemeClr>
                          </a:solidFill>
                          <a:latin typeface="Meiryo UI" panose="020B0604030504040204" pitchFamily="50" charset="-128"/>
                          <a:ea typeface="Meiryo UI" panose="020B0604030504040204" pitchFamily="50" charset="-128"/>
                        </a:rPr>
                        <a:t>[ng/(</a:t>
                      </a: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a:t>
                      </a:r>
                      <a:r>
                        <a:rPr kumimoji="1" lang="en-US" altLang="ja-JP" sz="1200" dirty="0">
                          <a:solidFill>
                            <a:schemeClr val="bg1">
                              <a:lumMod val="50000"/>
                            </a:schemeClr>
                          </a:solidFill>
                          <a:latin typeface="Meiryo UI" panose="020B0604030504040204" pitchFamily="50" charset="-128"/>
                          <a:ea typeface="Meiryo UI" panose="020B0604030504040204" pitchFamily="50" charset="-128"/>
                        </a:rPr>
                        <a:t>/S/Pa)]</a:t>
                      </a: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a:r>
                        <a:rPr kumimoji="1" lang="en-US" altLang="ja-JP" sz="1200" dirty="0">
                          <a:solidFill>
                            <a:schemeClr val="bg1">
                              <a:lumMod val="50000"/>
                            </a:schemeClr>
                          </a:solidFill>
                          <a:latin typeface="Meiryo UI" panose="020B0604030504040204" pitchFamily="50" charset="-128"/>
                          <a:ea typeface="Meiryo UI" panose="020B0604030504040204" pitchFamily="50" charset="-128"/>
                        </a:rPr>
                        <a:t>2</a:t>
                      </a: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以下</a:t>
                      </a: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a:r>
                        <a:rPr kumimoji="1" lang="en-US" altLang="ja-JP" sz="1200" dirty="0">
                          <a:solidFill>
                            <a:schemeClr val="bg1">
                              <a:lumMod val="50000"/>
                            </a:schemeClr>
                          </a:solidFill>
                          <a:latin typeface="Meiryo UI" panose="020B0604030504040204" pitchFamily="50" charset="-128"/>
                          <a:ea typeface="Meiryo UI" panose="020B0604030504040204" pitchFamily="50" charset="-128"/>
                        </a:rPr>
                        <a:t>2</a:t>
                      </a: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以下</a:t>
                      </a: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防水フィルム必要</a:t>
                      </a: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防水フィルム必要</a:t>
                      </a: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7"/>
                  </a:ext>
                </a:extLst>
              </a:tr>
              <a:tr h="370769">
                <a:tc>
                  <a:txBody>
                    <a:bodyPr/>
                    <a:lstStyle/>
                    <a:p>
                      <a:pPr algn="ct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不燃認定番号</a:t>
                      </a: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gridSpan="3">
                  <a:txBody>
                    <a:bodyPr/>
                    <a:lstStyle/>
                    <a:p>
                      <a:pPr algn="ct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国土交通大臣　不燃認定番号　</a:t>
                      </a:r>
                      <a:r>
                        <a:rPr kumimoji="1" lang="en-US" altLang="ja-JP" sz="1200" dirty="0">
                          <a:solidFill>
                            <a:schemeClr val="bg1">
                              <a:lumMod val="50000"/>
                            </a:schemeClr>
                          </a:solidFill>
                          <a:latin typeface="Meiryo UI" panose="020B0604030504040204" pitchFamily="50" charset="-128"/>
                          <a:ea typeface="Meiryo UI" panose="020B0604030504040204" pitchFamily="50" charset="-128"/>
                        </a:rPr>
                        <a:t>NM-3345</a:t>
                      </a: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hMerge="1">
                  <a:txBody>
                    <a:bodyPr/>
                    <a:lstStyle/>
                    <a:p>
                      <a:pPr algn="ct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hMerge="1">
                  <a:txBody>
                    <a:bodyPr/>
                    <a:lstStyle/>
                    <a:p>
                      <a:pPr algn="ct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1200" dirty="0">
                          <a:solidFill>
                            <a:schemeClr val="bg1">
                              <a:lumMod val="50000"/>
                            </a:schemeClr>
                          </a:solidFill>
                          <a:latin typeface="Meiryo UI" panose="020B0604030504040204" pitchFamily="50" charset="-128"/>
                          <a:ea typeface="Meiryo UI" panose="020B0604030504040204" pitchFamily="50" charset="-128"/>
                        </a:rPr>
                        <a:t>NM-3848</a:t>
                      </a: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無し</a:t>
                      </a:r>
                    </a:p>
                  </a:txBody>
                  <a:tcPr marL="91459" marR="91459" marT="45711" marB="4571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8" name="正方形/長方形 7">
            <a:extLst>
              <a:ext uri="{FF2B5EF4-FFF2-40B4-BE49-F238E27FC236}">
                <a16:creationId xmlns:a16="http://schemas.microsoft.com/office/drawing/2014/main" id="{10DA0800-25C7-E365-E87E-A65945A66951}"/>
              </a:ext>
            </a:extLst>
          </p:cNvPr>
          <p:cNvSpPr/>
          <p:nvPr/>
        </p:nvSpPr>
        <p:spPr bwMode="auto">
          <a:xfrm>
            <a:off x="246063" y="5889625"/>
            <a:ext cx="9798050" cy="276225"/>
          </a:xfrm>
          <a:prstGeom prst="rect">
            <a:avLst/>
          </a:prstGeom>
        </p:spPr>
        <p:txBody>
          <a:bodyPr>
            <a:spAutoFit/>
          </a:bodyPr>
          <a:lstStyle/>
          <a:p>
            <a:pPr algn="ctr">
              <a:defRPr/>
            </a:pPr>
            <a:r>
              <a:rPr lang="ja-JP" altLang="en-US" sz="1200" dirty="0">
                <a:solidFill>
                  <a:srgbClr val="FF0000"/>
                </a:solidFill>
                <a:latin typeface="Meiryo UI" panose="020B0604030504040204" pitchFamily="50" charset="-128"/>
                <a:ea typeface="Meiryo UI" panose="020B0604030504040204" pitchFamily="50" charset="-128"/>
              </a:rPr>
              <a:t>注１</a:t>
            </a:r>
            <a:r>
              <a:rPr lang="ja-JP" altLang="en-US" sz="1200" dirty="0">
                <a:solidFill>
                  <a:schemeClr val="bg1">
                    <a:lumMod val="50000"/>
                  </a:schemeClr>
                </a:solidFill>
                <a:latin typeface="Meiryo UI" panose="020B0604030504040204" pitchFamily="50" charset="-128"/>
                <a:ea typeface="Meiryo UI" panose="020B0604030504040204" pitchFamily="50" charset="-128"/>
              </a:rPr>
              <a:t>：カップ法・・カップの質量増加が</a:t>
            </a:r>
            <a:r>
              <a:rPr lang="en-US" altLang="ja-JP" sz="1200" dirty="0">
                <a:solidFill>
                  <a:schemeClr val="bg1">
                    <a:lumMod val="50000"/>
                  </a:schemeClr>
                </a:solidFill>
                <a:latin typeface="Meiryo UI" panose="020B0604030504040204" pitchFamily="50" charset="-128"/>
                <a:ea typeface="Meiryo UI" panose="020B0604030504040204" pitchFamily="50" charset="-128"/>
              </a:rPr>
              <a:t>240</a:t>
            </a:r>
            <a:r>
              <a:rPr lang="ja-JP" altLang="en-US" sz="1200" dirty="0">
                <a:solidFill>
                  <a:schemeClr val="bg1">
                    <a:lumMod val="50000"/>
                  </a:schemeClr>
                </a:solidFill>
                <a:latin typeface="Meiryo UI" panose="020B0604030504040204" pitchFamily="50" charset="-128"/>
                <a:ea typeface="Meiryo UI" panose="020B0604030504040204" pitchFamily="50" charset="-128"/>
              </a:rPr>
              <a:t>時間で</a:t>
            </a:r>
            <a:r>
              <a:rPr lang="en-US" altLang="ja-JP" sz="1200" dirty="0">
                <a:solidFill>
                  <a:schemeClr val="bg1">
                    <a:lumMod val="50000"/>
                  </a:schemeClr>
                </a:solidFill>
                <a:latin typeface="Meiryo UI" panose="020B0604030504040204" pitchFamily="50" charset="-128"/>
                <a:ea typeface="Meiryo UI" panose="020B0604030504040204" pitchFamily="50" charset="-128"/>
              </a:rPr>
              <a:t>0.2g</a:t>
            </a:r>
            <a:r>
              <a:rPr lang="ja-JP" altLang="en-US" sz="1200" dirty="0">
                <a:solidFill>
                  <a:schemeClr val="bg1">
                    <a:lumMod val="50000"/>
                  </a:schemeClr>
                </a:solidFill>
                <a:latin typeface="Meiryo UI" panose="020B0604030504040204" pitchFamily="50" charset="-128"/>
                <a:ea typeface="Meiryo UI" panose="020B0604030504040204" pitchFamily="50" charset="-128"/>
              </a:rPr>
              <a:t>以下であったため測定を終了し、透湿係数は</a:t>
            </a:r>
            <a:r>
              <a:rPr lang="en-US" altLang="ja-JP" sz="1200" dirty="0">
                <a:solidFill>
                  <a:schemeClr val="bg1">
                    <a:lumMod val="50000"/>
                  </a:schemeClr>
                </a:solidFill>
                <a:latin typeface="Meiryo UI" panose="020B0604030504040204" pitchFamily="50" charset="-128"/>
                <a:ea typeface="Meiryo UI" panose="020B0604030504040204" pitchFamily="50" charset="-128"/>
              </a:rPr>
              <a:t>JIS</a:t>
            </a:r>
            <a:r>
              <a:rPr lang="ja-JP" altLang="en-US" sz="1200" dirty="0">
                <a:solidFill>
                  <a:schemeClr val="bg1">
                    <a:lumMod val="50000"/>
                  </a:schemeClr>
                </a:solidFill>
                <a:latin typeface="Meiryo UI" panose="020B0604030504040204" pitchFamily="50" charset="-128"/>
                <a:ea typeface="Meiryo UI" panose="020B0604030504040204" pitchFamily="50" charset="-128"/>
              </a:rPr>
              <a:t>　</a:t>
            </a:r>
            <a:r>
              <a:rPr lang="en-US" altLang="ja-JP" sz="1200" dirty="0">
                <a:solidFill>
                  <a:schemeClr val="bg1">
                    <a:lumMod val="50000"/>
                  </a:schemeClr>
                </a:solidFill>
                <a:latin typeface="Meiryo UI" panose="020B0604030504040204" pitchFamily="50" charset="-128"/>
                <a:ea typeface="Meiryo UI" panose="020B0604030504040204" pitchFamily="50" charset="-128"/>
              </a:rPr>
              <a:t>A</a:t>
            </a:r>
            <a:r>
              <a:rPr lang="ja-JP" altLang="en-US" sz="1200" dirty="0">
                <a:solidFill>
                  <a:schemeClr val="bg1">
                    <a:lumMod val="50000"/>
                  </a:schemeClr>
                </a:solidFill>
                <a:latin typeface="Meiryo UI" panose="020B0604030504040204" pitchFamily="50" charset="-128"/>
                <a:ea typeface="Meiryo UI" panose="020B0604030504040204" pitchFamily="50" charset="-128"/>
              </a:rPr>
              <a:t>　</a:t>
            </a:r>
            <a:r>
              <a:rPr lang="en-US" altLang="ja-JP" sz="1200" dirty="0">
                <a:solidFill>
                  <a:schemeClr val="bg1">
                    <a:lumMod val="50000"/>
                  </a:schemeClr>
                </a:solidFill>
                <a:latin typeface="Meiryo UI" panose="020B0604030504040204" pitchFamily="50" charset="-128"/>
                <a:ea typeface="Meiryo UI" panose="020B0604030504040204" pitchFamily="50" charset="-128"/>
              </a:rPr>
              <a:t>1324</a:t>
            </a:r>
            <a:r>
              <a:rPr lang="ja-JP" altLang="en-US" sz="1200" dirty="0">
                <a:solidFill>
                  <a:schemeClr val="bg1">
                    <a:lumMod val="50000"/>
                  </a:schemeClr>
                </a:solidFill>
                <a:latin typeface="Meiryo UI" panose="020B0604030504040204" pitchFamily="50" charset="-128"/>
                <a:ea typeface="Meiryo UI" panose="020B0604030504040204" pitchFamily="50" charset="-128"/>
              </a:rPr>
              <a:t>の５</a:t>
            </a:r>
            <a:r>
              <a:rPr lang="en-US" altLang="ja-JP" sz="1200" dirty="0">
                <a:solidFill>
                  <a:schemeClr val="bg1">
                    <a:lumMod val="50000"/>
                  </a:schemeClr>
                </a:solidFill>
                <a:latin typeface="Meiryo UI" panose="020B0604030504040204" pitchFamily="50" charset="-128"/>
                <a:ea typeface="Meiryo UI" panose="020B0604030504040204" pitchFamily="50" charset="-128"/>
              </a:rPr>
              <a:t>,2,</a:t>
            </a:r>
            <a:r>
              <a:rPr lang="ja-JP" altLang="en-US" sz="1200" dirty="0">
                <a:solidFill>
                  <a:schemeClr val="bg1">
                    <a:lumMod val="50000"/>
                  </a:schemeClr>
                </a:solidFill>
                <a:latin typeface="Meiryo UI" panose="020B0604030504040204" pitchFamily="50" charset="-128"/>
                <a:ea typeface="Meiryo UI" panose="020B0604030504040204" pitchFamily="50" charset="-128"/>
              </a:rPr>
              <a:t>２</a:t>
            </a:r>
            <a:r>
              <a:rPr lang="en-US" altLang="ja-JP" sz="1200" dirty="0">
                <a:solidFill>
                  <a:schemeClr val="bg1">
                    <a:lumMod val="50000"/>
                  </a:schemeClr>
                </a:solidFill>
                <a:latin typeface="Meiryo UI" panose="020B0604030504040204" pitchFamily="50" charset="-128"/>
                <a:ea typeface="Meiryo UI" panose="020B0604030504040204" pitchFamily="50" charset="-128"/>
              </a:rPr>
              <a:t>(3)</a:t>
            </a:r>
            <a:r>
              <a:rPr lang="ja-JP" altLang="en-US" sz="1200" dirty="0">
                <a:solidFill>
                  <a:schemeClr val="bg1">
                    <a:lumMod val="50000"/>
                  </a:schemeClr>
                </a:solidFill>
                <a:latin typeface="Meiryo UI" panose="020B0604030504040204" pitchFamily="50" charset="-128"/>
                <a:ea typeface="Meiryo UI" panose="020B0604030504040204" pitchFamily="50" charset="-128"/>
              </a:rPr>
              <a:t>（ｄ）の規定に基づく値とした</a:t>
            </a:r>
          </a:p>
        </p:txBody>
      </p:sp>
      <p:graphicFrame>
        <p:nvGraphicFramePr>
          <p:cNvPr id="10" name="表 9">
            <a:extLst>
              <a:ext uri="{FF2B5EF4-FFF2-40B4-BE49-F238E27FC236}">
                <a16:creationId xmlns:a16="http://schemas.microsoft.com/office/drawing/2014/main" id="{126C4E55-0473-324D-DCCD-87574C5C70A6}"/>
              </a:ext>
            </a:extLst>
          </p:cNvPr>
          <p:cNvGraphicFramePr>
            <a:graphicFrameLocks noGrp="1"/>
          </p:cNvGraphicFramePr>
          <p:nvPr/>
        </p:nvGraphicFramePr>
        <p:xfrm>
          <a:off x="334963" y="5011738"/>
          <a:ext cx="9555162" cy="742950"/>
        </p:xfrm>
        <a:graphic>
          <a:graphicData uri="http://schemas.openxmlformats.org/drawingml/2006/table">
            <a:tbl>
              <a:tblPr firstRow="1" bandRow="1">
                <a:tableStyleId>{5C22544A-7EE6-4342-B048-85BDC9FD1C3A}</a:tableStyleId>
              </a:tblPr>
              <a:tblGrid>
                <a:gridCol w="1690676">
                  <a:extLst>
                    <a:ext uri="{9D8B030D-6E8A-4147-A177-3AD203B41FA5}">
                      <a16:colId xmlns:a16="http://schemas.microsoft.com/office/drawing/2014/main" val="20000"/>
                    </a:ext>
                  </a:extLst>
                </a:gridCol>
                <a:gridCol w="7864486">
                  <a:extLst>
                    <a:ext uri="{9D8B030D-6E8A-4147-A177-3AD203B41FA5}">
                      <a16:colId xmlns:a16="http://schemas.microsoft.com/office/drawing/2014/main" val="20001"/>
                    </a:ext>
                  </a:extLst>
                </a:gridCol>
              </a:tblGrid>
              <a:tr h="3714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1" u="none" dirty="0">
                          <a:solidFill>
                            <a:schemeClr val="bg1"/>
                          </a:solidFill>
                          <a:latin typeface="Meiryo UI" panose="020B0604030504040204" pitchFamily="50" charset="-128"/>
                          <a:ea typeface="Meiryo UI" panose="020B0604030504040204" pitchFamily="50" charset="-128"/>
                        </a:rPr>
                        <a:t>熱貫流抵抗（Ｒ</a:t>
                      </a:r>
                      <a:r>
                        <a:rPr kumimoji="1" lang="en-US" altLang="ja-JP" sz="1200" b="0" i="1" u="none" dirty="0">
                          <a:solidFill>
                            <a:schemeClr val="bg1"/>
                          </a:solidFill>
                          <a:latin typeface="Meiryo UI" panose="020B0604030504040204" pitchFamily="50" charset="-128"/>
                          <a:ea typeface="Meiryo UI" panose="020B0604030504040204" pitchFamily="50" charset="-128"/>
                        </a:rPr>
                        <a:t>K</a:t>
                      </a:r>
                      <a:r>
                        <a:rPr kumimoji="1" lang="ja-JP" altLang="en-US" sz="1200" b="0" i="1" u="none" dirty="0">
                          <a:solidFill>
                            <a:schemeClr val="bg1"/>
                          </a:solidFill>
                          <a:latin typeface="Meiryo UI" panose="020B0604030504040204" pitchFamily="50" charset="-128"/>
                          <a:ea typeface="Meiryo UI" panose="020B0604030504040204" pitchFamily="50" charset="-128"/>
                        </a:rPr>
                        <a:t>値）</a:t>
                      </a:r>
                      <a:endParaRPr kumimoji="1" lang="en-US" altLang="ja-JP" sz="1200" b="0" i="1" u="none" dirty="0">
                        <a:solidFill>
                          <a:schemeClr val="bg1"/>
                        </a:solidFill>
                        <a:latin typeface="Meiryo UI" panose="020B0604030504040204" pitchFamily="50" charset="-128"/>
                        <a:ea typeface="Meiryo UI" panose="020B0604030504040204" pitchFamily="50" charset="-128"/>
                      </a:endParaRPr>
                    </a:p>
                  </a:txBody>
                  <a:tcPr marL="91459" marR="91459" marT="45798" marB="45798"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7357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bg1">
                              <a:lumMod val="50000"/>
                            </a:schemeClr>
                          </a:solidFill>
                          <a:latin typeface="Meiryo UI" panose="020B0604030504040204" pitchFamily="50" charset="-128"/>
                          <a:ea typeface="Meiryo UI" panose="020B0604030504040204" pitchFamily="50" charset="-128"/>
                        </a:rPr>
                        <a:t>熱の流れを妨げようとして作用する抵抗。値が</a:t>
                      </a:r>
                      <a:r>
                        <a:rPr kumimoji="1" lang="ja-JP" altLang="en-US" sz="1200" b="0" dirty="0">
                          <a:solidFill>
                            <a:srgbClr val="FF0000"/>
                          </a:solidFill>
                          <a:latin typeface="Meiryo UI" panose="020B0604030504040204" pitchFamily="50" charset="-128"/>
                          <a:ea typeface="Meiryo UI" panose="020B0604030504040204" pitchFamily="50" charset="-128"/>
                        </a:rPr>
                        <a:t>大</a:t>
                      </a:r>
                      <a:r>
                        <a:rPr kumimoji="1" lang="ja-JP" altLang="en-US" sz="1200" b="0" dirty="0">
                          <a:solidFill>
                            <a:schemeClr val="bg1">
                              <a:lumMod val="50000"/>
                            </a:schemeClr>
                          </a:solidFill>
                          <a:latin typeface="Meiryo UI" panose="020B0604030504040204" pitchFamily="50" charset="-128"/>
                          <a:ea typeface="Meiryo UI" panose="020B0604030504040204" pitchFamily="50" charset="-128"/>
                        </a:rPr>
                        <a:t>きいほど熱が伝わりにくく、断熱性が高い</a:t>
                      </a:r>
                    </a:p>
                  </a:txBody>
                  <a:tcPr marL="91459" marR="91459" marT="45798" marB="45798"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1475">
                <a:tc>
                  <a:txBody>
                    <a:bodyPr/>
                    <a:lstStyle/>
                    <a:p>
                      <a:pPr algn="ctr"/>
                      <a:r>
                        <a:rPr kumimoji="1" lang="ja-JP" altLang="en-US" sz="1200" b="0" i="1" u="none" dirty="0">
                          <a:solidFill>
                            <a:schemeClr val="bg1"/>
                          </a:solidFill>
                          <a:latin typeface="Meiryo UI" panose="020B0604030504040204" pitchFamily="50" charset="-128"/>
                          <a:ea typeface="Meiryo UI" panose="020B0604030504040204" pitchFamily="50" charset="-128"/>
                        </a:rPr>
                        <a:t>熱貫流率（Ｋ値）</a:t>
                      </a:r>
                      <a:endParaRPr kumimoji="1" lang="en-US" altLang="ja-JP" sz="1200" b="0" i="1" u="none" dirty="0">
                        <a:solidFill>
                          <a:schemeClr val="bg1"/>
                        </a:solidFill>
                        <a:latin typeface="Meiryo UI" panose="020B0604030504040204" pitchFamily="50" charset="-128"/>
                        <a:ea typeface="Meiryo UI" panose="020B0604030504040204" pitchFamily="50" charset="-128"/>
                      </a:endParaRPr>
                    </a:p>
                  </a:txBody>
                  <a:tcPr marL="91459" marR="91459" marT="45798" marB="45798"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7357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bg1">
                              <a:lumMod val="50000"/>
                            </a:schemeClr>
                          </a:solidFill>
                          <a:latin typeface="Meiryo UI" panose="020B0604030504040204" pitchFamily="50" charset="-128"/>
                          <a:ea typeface="Meiryo UI" panose="020B0604030504040204" pitchFamily="50" charset="-128"/>
                        </a:rPr>
                        <a:t>壁などの建物の部位の熱の伝わりやすさを表した価で値が</a:t>
                      </a:r>
                      <a:r>
                        <a:rPr lang="ja-JP" altLang="en-US" sz="1200" b="0" dirty="0">
                          <a:solidFill>
                            <a:srgbClr val="FF0000"/>
                          </a:solidFill>
                          <a:latin typeface="Meiryo UI" panose="020B0604030504040204" pitchFamily="50" charset="-128"/>
                          <a:ea typeface="Meiryo UI" panose="020B0604030504040204" pitchFamily="50" charset="-128"/>
                        </a:rPr>
                        <a:t>小</a:t>
                      </a:r>
                      <a:r>
                        <a:rPr lang="ja-JP" altLang="en-US" sz="1200" b="0" dirty="0">
                          <a:solidFill>
                            <a:schemeClr val="bg1">
                              <a:lumMod val="50000"/>
                            </a:schemeClr>
                          </a:solidFill>
                          <a:latin typeface="Meiryo UI" panose="020B0604030504040204" pitchFamily="50" charset="-128"/>
                          <a:ea typeface="Meiryo UI" panose="020B0604030504040204" pitchFamily="50" charset="-128"/>
                        </a:rPr>
                        <a:t>さい程熱が伝わりにくく断熱性能高い</a:t>
                      </a:r>
                      <a:endParaRPr kumimoji="1" lang="ja-JP" altLang="en-US" sz="1200" b="0" dirty="0">
                        <a:solidFill>
                          <a:schemeClr val="bg1">
                            <a:lumMod val="50000"/>
                          </a:schemeClr>
                        </a:solidFill>
                        <a:latin typeface="Meiryo UI" panose="020B0604030504040204" pitchFamily="50" charset="-128"/>
                        <a:ea typeface="Meiryo UI" panose="020B0604030504040204" pitchFamily="50" charset="-128"/>
                      </a:endParaRPr>
                    </a:p>
                  </a:txBody>
                  <a:tcPr marL="91459" marR="91459" marT="45798" marB="45798"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Rectangle 100">
            <a:extLst>
              <a:ext uri="{FF2B5EF4-FFF2-40B4-BE49-F238E27FC236}">
                <a16:creationId xmlns:a16="http://schemas.microsoft.com/office/drawing/2014/main" id="{1925F9B4-D4CF-93E6-339E-8AF9D131C874}"/>
              </a:ext>
            </a:extLst>
          </p:cNvPr>
          <p:cNvSpPr>
            <a:spLocks noChangeArrowheads="1"/>
          </p:cNvSpPr>
          <p:nvPr/>
        </p:nvSpPr>
        <p:spPr bwMode="auto">
          <a:xfrm>
            <a:off x="92075" y="4095750"/>
            <a:ext cx="10040938" cy="1092200"/>
          </a:xfrm>
          <a:prstGeom prst="rect">
            <a:avLst/>
          </a:prstGeom>
          <a:noFill/>
          <a:ln>
            <a:noFill/>
          </a:ln>
          <a:effectLst/>
        </p:spPr>
        <p:txBody>
          <a:bodyPr wrap="non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en-US" altLang="ja-JP" sz="1100" dirty="0">
              <a:solidFill>
                <a:srgbClr val="222222"/>
              </a:solidFill>
            </a:endParaRPr>
          </a:p>
          <a:p>
            <a:pPr>
              <a:defRPr/>
            </a:pPr>
            <a:r>
              <a:rPr lang="ja-JP" altLang="ja-JP" sz="1200" dirty="0">
                <a:solidFill>
                  <a:schemeClr val="bg1">
                    <a:lumMod val="50000"/>
                  </a:schemeClr>
                </a:solidFill>
                <a:latin typeface="+mn-ea"/>
                <a:ea typeface="+mn-ea"/>
              </a:rPr>
              <a:t>一般に均質な材料の断熱性能の優劣は、熱伝導率（λ）の大小で表されますが、異なる物質を積層した材料等は熱抵抗で断熱性を表示します。</a:t>
            </a:r>
          </a:p>
          <a:p>
            <a:pPr>
              <a:defRPr/>
            </a:pPr>
            <a:r>
              <a:rPr lang="ja-JP" altLang="ja-JP" sz="1200" dirty="0">
                <a:solidFill>
                  <a:schemeClr val="bg1">
                    <a:lumMod val="50000"/>
                  </a:schemeClr>
                </a:solidFill>
                <a:latin typeface="+mn-ea"/>
                <a:ea typeface="+mn-ea"/>
              </a:rPr>
              <a:t>また，壁等の各種材料が複合された構造物の断熱性能を評価するときには熱貫流率（</a:t>
            </a:r>
            <a:r>
              <a:rPr lang="en-US" altLang="ja-JP" sz="1200" dirty="0">
                <a:solidFill>
                  <a:schemeClr val="bg1">
                    <a:lumMod val="50000"/>
                  </a:schemeClr>
                </a:solidFill>
                <a:latin typeface="+mn-ea"/>
                <a:ea typeface="+mn-ea"/>
              </a:rPr>
              <a:t>K</a:t>
            </a:r>
            <a:r>
              <a:rPr lang="ja-JP" altLang="en-US" sz="1200" dirty="0">
                <a:solidFill>
                  <a:schemeClr val="bg1">
                    <a:lumMod val="50000"/>
                  </a:schemeClr>
                </a:solidFill>
                <a:latin typeface="+mn-ea"/>
                <a:ea typeface="+mn-ea"/>
              </a:rPr>
              <a:t>）あるいは、熱貫流抵抗（</a:t>
            </a:r>
            <a:r>
              <a:rPr lang="en-US" altLang="ja-JP" sz="1200" dirty="0" err="1">
                <a:solidFill>
                  <a:schemeClr val="bg1">
                    <a:lumMod val="50000"/>
                  </a:schemeClr>
                </a:solidFill>
                <a:latin typeface="+mn-ea"/>
                <a:ea typeface="+mn-ea"/>
              </a:rPr>
              <a:t>Rk</a:t>
            </a:r>
            <a:r>
              <a:rPr lang="ja-JP" altLang="en-US" sz="1200" dirty="0">
                <a:solidFill>
                  <a:schemeClr val="bg1">
                    <a:lumMod val="50000"/>
                  </a:schemeClr>
                </a:solidFill>
                <a:latin typeface="+mn-ea"/>
                <a:ea typeface="+mn-ea"/>
              </a:rPr>
              <a:t>）を算出し、 その大小で断熱性能の</a:t>
            </a:r>
            <a:endParaRPr lang="en-US" altLang="ja-JP" sz="1200" dirty="0">
              <a:solidFill>
                <a:schemeClr val="bg1">
                  <a:lumMod val="50000"/>
                </a:schemeClr>
              </a:solidFill>
              <a:latin typeface="+mn-ea"/>
              <a:ea typeface="+mn-ea"/>
            </a:endParaRPr>
          </a:p>
          <a:p>
            <a:pPr>
              <a:defRPr/>
            </a:pPr>
            <a:r>
              <a:rPr lang="ja-JP" altLang="en-US" sz="1200" dirty="0">
                <a:solidFill>
                  <a:schemeClr val="bg1">
                    <a:lumMod val="50000"/>
                  </a:schemeClr>
                </a:solidFill>
                <a:latin typeface="+mn-ea"/>
                <a:ea typeface="+mn-ea"/>
              </a:rPr>
              <a:t>優劣を表します。プライム製品は複合素材の為、熱貫流率・熱貫流抵抗の性能評価となります。</a:t>
            </a:r>
            <a:endParaRPr lang="en-US" altLang="ja-JP" sz="1200" dirty="0">
              <a:solidFill>
                <a:schemeClr val="bg1">
                  <a:lumMod val="50000"/>
                </a:schemeClr>
              </a:solidFill>
              <a:latin typeface="+mn-ea"/>
              <a:ea typeface="+mn-ea"/>
            </a:endParaRPr>
          </a:p>
          <a:p>
            <a:pPr>
              <a:defRPr/>
            </a:pPr>
            <a:endParaRPr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F7086516-AB05-134A-F43F-007139B07D5C}"/>
              </a:ext>
            </a:extLst>
          </p:cNvPr>
          <p:cNvSpPr>
            <a:spLocks noGrp="1"/>
          </p:cNvSpPr>
          <p:nvPr>
            <p:ph type="ftr" sz="quarter" idx="10"/>
          </p:nvPr>
        </p:nvSpPr>
        <p:spPr/>
        <p:txBody>
          <a:bodyPr/>
          <a:lstStyle/>
          <a:p>
            <a:pPr>
              <a:defRPr/>
            </a:pPr>
            <a:r>
              <a:rPr lang="en-US" altLang="ja-JP"/>
              <a:t>Copyright(C)</a:t>
            </a:r>
            <a:r>
              <a:rPr lang="ja-JP" altLang="en-US"/>
              <a:t>　</a:t>
            </a:r>
            <a:r>
              <a:rPr lang="en-US" altLang="ja-JP"/>
              <a:t>PRIME</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17411" name="スライド番号プレースホルダー 4">
            <a:extLst>
              <a:ext uri="{FF2B5EF4-FFF2-40B4-BE49-F238E27FC236}">
                <a16:creationId xmlns:a16="http://schemas.microsoft.com/office/drawing/2014/main" id="{CB7739A2-4F39-8A51-76C5-EF89E69DB917}"/>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EB367DF2-4B13-4DED-9893-372A31906B22}" type="slidenum">
              <a:rPr lang="ja-JP" altLang="en-US" sz="1800" smtClean="0">
                <a:solidFill>
                  <a:srgbClr val="898989"/>
                </a:solidFill>
              </a:rPr>
              <a:pPr>
                <a:spcBef>
                  <a:spcPct val="0"/>
                </a:spcBef>
                <a:buFontTx/>
                <a:buNone/>
              </a:pPr>
              <a:t>12</a:t>
            </a:fld>
            <a:endParaRPr lang="ja-JP" altLang="en-US" sz="1800">
              <a:solidFill>
                <a:srgbClr val="898989"/>
              </a:solidFill>
            </a:endParaRPr>
          </a:p>
        </p:txBody>
      </p:sp>
      <p:sp>
        <p:nvSpPr>
          <p:cNvPr id="6" name="テキスト ボックス 5">
            <a:extLst>
              <a:ext uri="{FF2B5EF4-FFF2-40B4-BE49-F238E27FC236}">
                <a16:creationId xmlns:a16="http://schemas.microsoft.com/office/drawing/2014/main" id="{549DE22E-B2F9-1CEF-CFA9-C26E813DA15E}"/>
              </a:ext>
            </a:extLst>
          </p:cNvPr>
          <p:cNvSpPr txBox="1"/>
          <p:nvPr/>
        </p:nvSpPr>
        <p:spPr bwMode="auto">
          <a:xfrm>
            <a:off x="792163" y="2767013"/>
            <a:ext cx="8640762" cy="1323975"/>
          </a:xfrm>
          <a:prstGeom prst="rect">
            <a:avLst/>
          </a:prstGeom>
          <a:noFill/>
        </p:spPr>
        <p:txBody>
          <a:bodyPr>
            <a:spAutoFit/>
          </a:bodyPr>
          <a:lstStyle/>
          <a:p>
            <a:pPr algn="ctr">
              <a:defRPr/>
            </a:pPr>
            <a:r>
              <a:rPr lang="ja-JP" altLang="en-US" sz="4000" dirty="0">
                <a:solidFill>
                  <a:schemeClr val="bg1">
                    <a:lumMod val="50000"/>
                  </a:schemeClr>
                </a:solidFill>
                <a:latin typeface="Meiryo UI" panose="020B0604030504040204" pitchFamily="50" charset="-128"/>
                <a:ea typeface="Meiryo UI" panose="020B0604030504040204" pitchFamily="50" charset="-128"/>
              </a:rPr>
              <a:t>プライム商品の多様な利用場所・施工例</a:t>
            </a:r>
            <a:endParaRPr lang="en-US" altLang="ja-JP" sz="4000" dirty="0">
              <a:solidFill>
                <a:schemeClr val="bg1">
                  <a:lumMod val="50000"/>
                </a:schemeClr>
              </a:solidFill>
              <a:latin typeface="Meiryo UI" panose="020B0604030504040204" pitchFamily="50" charset="-128"/>
              <a:ea typeface="Meiryo UI" panose="020B0604030504040204" pitchFamily="50" charset="-128"/>
            </a:endParaRPr>
          </a:p>
          <a:p>
            <a:pPr algn="ctr">
              <a:defRPr/>
            </a:pPr>
            <a:r>
              <a:rPr lang="ja-JP" altLang="en-US" sz="4000" dirty="0">
                <a:solidFill>
                  <a:schemeClr val="bg1">
                    <a:lumMod val="50000"/>
                  </a:schemeClr>
                </a:solidFill>
                <a:latin typeface="Meiryo UI" panose="020B0604030504040204" pitchFamily="50" charset="-128"/>
                <a:ea typeface="Meiryo UI" panose="020B0604030504040204" pitchFamily="50" charset="-128"/>
              </a:rPr>
              <a:t>日本国内・韓国本社</a:t>
            </a:r>
            <a:endParaRPr lang="en-US" altLang="ja-JP" sz="4000" dirty="0">
              <a:solidFill>
                <a:schemeClr val="bg1">
                  <a:lumMod val="50000"/>
                </a:schemeClr>
              </a:solidFill>
              <a:latin typeface="Meiryo UI" panose="020B0604030504040204" pitchFamily="50" charset="-128"/>
              <a:ea typeface="Meiryo UI" panose="020B0604030504040204" pitchFamily="50" charset="-128"/>
            </a:endParaRPr>
          </a:p>
        </p:txBody>
      </p:sp>
      <p:sp>
        <p:nvSpPr>
          <p:cNvPr id="5" name="タイトル 2">
            <a:extLst>
              <a:ext uri="{FF2B5EF4-FFF2-40B4-BE49-F238E27FC236}">
                <a16:creationId xmlns:a16="http://schemas.microsoft.com/office/drawing/2014/main" id="{91875B30-C7B2-D56E-5E9D-D59BC1A71FFF}"/>
              </a:ext>
            </a:extLst>
          </p:cNvPr>
          <p:cNvSpPr>
            <a:spLocks noGrp="1"/>
          </p:cNvSpPr>
          <p:nvPr>
            <p:ph type="title"/>
          </p:nvPr>
        </p:nvSpPr>
        <p:spPr>
          <a:xfrm>
            <a:off x="230188" y="115888"/>
            <a:ext cx="9202737" cy="339725"/>
          </a:xfrm>
        </p:spPr>
        <p:txBody>
          <a:bodyPr/>
          <a:lstStyle/>
          <a:p>
            <a:pPr>
              <a:defRPr/>
            </a:pPr>
            <a:r>
              <a:rPr lang="en-US" altLang="ja-JP" dirty="0">
                <a:latin typeface="Meiryo UI" panose="020B0604030504040204" pitchFamily="50" charset="-128"/>
                <a:ea typeface="Meiryo UI" panose="020B0604030504040204" pitchFamily="50" charset="-128"/>
              </a:rPr>
              <a:t>11.</a:t>
            </a:r>
            <a:r>
              <a:rPr lang="ja-JP" altLang="en-US" dirty="0">
                <a:latin typeface="Meiryo UI" panose="020B0604030504040204" pitchFamily="50" charset="-128"/>
                <a:ea typeface="Meiryo UI" panose="020B0604030504040204" pitchFamily="50" charset="-128"/>
              </a:rPr>
              <a:t>利用場所・施工例</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824D147-0EED-D537-08DD-B0F36FF1E76E}"/>
              </a:ext>
            </a:extLst>
          </p:cNvPr>
          <p:cNvSpPr>
            <a:spLocks noGrp="1"/>
          </p:cNvSpPr>
          <p:nvPr>
            <p:ph type="ftr" sz="quarter" idx="10"/>
          </p:nvPr>
        </p:nvSpPr>
        <p:spPr/>
        <p:txBody>
          <a:bodyPr/>
          <a:lstStyle/>
          <a:p>
            <a:pPr>
              <a:defRPr/>
            </a:pPr>
            <a:r>
              <a:rPr lang="en-US" altLang="ja-JP"/>
              <a:t>Copyright(C)</a:t>
            </a:r>
            <a:r>
              <a:rPr lang="ja-JP" altLang="en-US"/>
              <a:t>　</a:t>
            </a:r>
            <a:r>
              <a:rPr lang="en-US" altLang="ja-JP"/>
              <a:t>PRIME</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18435" name="スライド番号プレースホルダー 4">
            <a:extLst>
              <a:ext uri="{FF2B5EF4-FFF2-40B4-BE49-F238E27FC236}">
                <a16:creationId xmlns:a16="http://schemas.microsoft.com/office/drawing/2014/main" id="{4ABF60D8-5A2C-8EC0-2187-A4B969882E23}"/>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7479BE14-830E-4DB1-A9C4-9288CB75F5B9}" type="slidenum">
              <a:rPr lang="ja-JP" altLang="en-US" sz="1800" smtClean="0">
                <a:solidFill>
                  <a:srgbClr val="898989"/>
                </a:solidFill>
              </a:rPr>
              <a:pPr>
                <a:spcBef>
                  <a:spcPct val="0"/>
                </a:spcBef>
                <a:buFontTx/>
                <a:buNone/>
              </a:pPr>
              <a:t>13</a:t>
            </a:fld>
            <a:endParaRPr lang="ja-JP" altLang="en-US" sz="1800">
              <a:solidFill>
                <a:srgbClr val="898989"/>
              </a:solidFill>
            </a:endParaRPr>
          </a:p>
        </p:txBody>
      </p:sp>
      <p:sp>
        <p:nvSpPr>
          <p:cNvPr id="7" name="タイトル 2">
            <a:extLst>
              <a:ext uri="{FF2B5EF4-FFF2-40B4-BE49-F238E27FC236}">
                <a16:creationId xmlns:a16="http://schemas.microsoft.com/office/drawing/2014/main" id="{EEA29991-4640-343D-4373-7BCB669A7839}"/>
              </a:ext>
            </a:extLst>
          </p:cNvPr>
          <p:cNvSpPr>
            <a:spLocks noGrp="1"/>
          </p:cNvSpPr>
          <p:nvPr>
            <p:ph type="title"/>
          </p:nvPr>
        </p:nvSpPr>
        <p:spPr>
          <a:xfrm>
            <a:off x="242888" y="115888"/>
            <a:ext cx="9202737" cy="339725"/>
          </a:xfrm>
        </p:spPr>
        <p:txBody>
          <a:bodyPr/>
          <a:lstStyle/>
          <a:p>
            <a:pPr>
              <a:defRPr/>
            </a:pPr>
            <a:r>
              <a:rPr lang="en-US" altLang="ja-JP" dirty="0">
                <a:latin typeface="Meiryo UI" panose="020B0604030504040204" pitchFamily="50" charset="-128"/>
                <a:ea typeface="Meiryo UI" panose="020B0604030504040204" pitchFamily="50" charset="-128"/>
              </a:rPr>
              <a:t>12.</a:t>
            </a:r>
            <a:r>
              <a:rPr lang="ja-JP" altLang="en-US" dirty="0">
                <a:latin typeface="Meiryo UI" panose="020B0604030504040204" pitchFamily="50" charset="-128"/>
                <a:ea typeface="Meiryo UI" panose="020B0604030504040204" pitchFamily="50" charset="-128"/>
              </a:rPr>
              <a:t>多様な利用場所例</a:t>
            </a:r>
          </a:p>
        </p:txBody>
      </p:sp>
      <p:grpSp>
        <p:nvGrpSpPr>
          <p:cNvPr id="18437" name="グループ化 4">
            <a:extLst>
              <a:ext uri="{FF2B5EF4-FFF2-40B4-BE49-F238E27FC236}">
                <a16:creationId xmlns:a16="http://schemas.microsoft.com/office/drawing/2014/main" id="{43989266-DDAF-8325-DB9C-F95A3E48537D}"/>
              </a:ext>
            </a:extLst>
          </p:cNvPr>
          <p:cNvGrpSpPr>
            <a:grpSpLocks/>
          </p:cNvGrpSpPr>
          <p:nvPr/>
        </p:nvGrpSpPr>
        <p:grpSpPr bwMode="auto">
          <a:xfrm>
            <a:off x="107950" y="765175"/>
            <a:ext cx="10009188" cy="5246688"/>
            <a:chOff x="107988" y="764655"/>
            <a:chExt cx="10009112" cy="5247467"/>
          </a:xfrm>
        </p:grpSpPr>
        <p:grpSp>
          <p:nvGrpSpPr>
            <p:cNvPr id="18440" name="グループ化 2">
              <a:extLst>
                <a:ext uri="{FF2B5EF4-FFF2-40B4-BE49-F238E27FC236}">
                  <a16:creationId xmlns:a16="http://schemas.microsoft.com/office/drawing/2014/main" id="{ABF2C2C5-CC69-D048-6CE2-9DE3A648D3D2}"/>
                </a:ext>
              </a:extLst>
            </p:cNvPr>
            <p:cNvGrpSpPr>
              <a:grpSpLocks/>
            </p:cNvGrpSpPr>
            <p:nvPr/>
          </p:nvGrpSpPr>
          <p:grpSpPr bwMode="auto">
            <a:xfrm>
              <a:off x="107988" y="965509"/>
              <a:ext cx="10009112" cy="4926982"/>
              <a:chOff x="-1324687" y="939159"/>
              <a:chExt cx="11549775" cy="5112568"/>
            </a:xfrm>
          </p:grpSpPr>
          <p:grpSp>
            <p:nvGrpSpPr>
              <p:cNvPr id="18451" name="グループ化 7">
                <a:extLst>
                  <a:ext uri="{FF2B5EF4-FFF2-40B4-BE49-F238E27FC236}">
                    <a16:creationId xmlns:a16="http://schemas.microsoft.com/office/drawing/2014/main" id="{D1AE6514-E277-A77C-78A9-1051227A3487}"/>
                  </a:ext>
                </a:extLst>
              </p:cNvPr>
              <p:cNvGrpSpPr>
                <a:grpSpLocks/>
              </p:cNvGrpSpPr>
              <p:nvPr/>
            </p:nvGrpSpPr>
            <p:grpSpPr bwMode="auto">
              <a:xfrm>
                <a:off x="4024290" y="939159"/>
                <a:ext cx="6200798" cy="5112568"/>
                <a:chOff x="0" y="0"/>
                <a:chExt cx="7416800" cy="7340600"/>
              </a:xfrm>
            </p:grpSpPr>
            <p:grpSp>
              <p:nvGrpSpPr>
                <p:cNvPr id="18453" name="グループ化 8">
                  <a:extLst>
                    <a:ext uri="{FF2B5EF4-FFF2-40B4-BE49-F238E27FC236}">
                      <a16:creationId xmlns:a16="http://schemas.microsoft.com/office/drawing/2014/main" id="{D4F917AE-93C4-AEFA-1A23-AF7B64273A3E}"/>
                    </a:ext>
                  </a:extLst>
                </p:cNvPr>
                <p:cNvGrpSpPr>
                  <a:grpSpLocks/>
                </p:cNvGrpSpPr>
                <p:nvPr/>
              </p:nvGrpSpPr>
              <p:grpSpPr bwMode="auto">
                <a:xfrm>
                  <a:off x="5143500" y="0"/>
                  <a:ext cx="2273300" cy="7340600"/>
                  <a:chOff x="5143500" y="0"/>
                  <a:chExt cx="2273300" cy="7340600"/>
                </a:xfrm>
              </p:grpSpPr>
              <p:pic>
                <p:nvPicPr>
                  <p:cNvPr id="18461" name="図 17">
                    <a:extLst>
                      <a:ext uri="{FF2B5EF4-FFF2-40B4-BE49-F238E27FC236}">
                        <a16:creationId xmlns:a16="http://schemas.microsoft.com/office/drawing/2014/main" id="{F38D289E-8B09-9920-7EBE-07E6AEC96E3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43500" y="2490788"/>
                    <a:ext cx="22733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2" name="図 18">
                    <a:extLst>
                      <a:ext uri="{FF2B5EF4-FFF2-40B4-BE49-F238E27FC236}">
                        <a16:creationId xmlns:a16="http://schemas.microsoft.com/office/drawing/2014/main" id="{C302FBFF-C96D-0B70-0151-F68F89CBF48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43500" y="5010150"/>
                    <a:ext cx="22606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図 19">
                    <a:extLst>
                      <a:ext uri="{FF2B5EF4-FFF2-40B4-BE49-F238E27FC236}">
                        <a16:creationId xmlns:a16="http://schemas.microsoft.com/office/drawing/2014/main" id="{FE636306-8EB8-DA0F-5617-00654E26269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43500" y="0"/>
                    <a:ext cx="22733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54" name="グループ化 9">
                  <a:extLst>
                    <a:ext uri="{FF2B5EF4-FFF2-40B4-BE49-F238E27FC236}">
                      <a16:creationId xmlns:a16="http://schemas.microsoft.com/office/drawing/2014/main" id="{0E5879C2-F3CE-C56D-4034-370A56935B76}"/>
                    </a:ext>
                  </a:extLst>
                </p:cNvPr>
                <p:cNvGrpSpPr>
                  <a:grpSpLocks/>
                </p:cNvGrpSpPr>
                <p:nvPr/>
              </p:nvGrpSpPr>
              <p:grpSpPr bwMode="auto">
                <a:xfrm>
                  <a:off x="2568575" y="0"/>
                  <a:ext cx="2279650" cy="7324725"/>
                  <a:chOff x="2568575" y="0"/>
                  <a:chExt cx="2279650" cy="7324725"/>
                </a:xfrm>
              </p:grpSpPr>
              <p:pic>
                <p:nvPicPr>
                  <p:cNvPr id="18458" name="図 14">
                    <a:extLst>
                      <a:ext uri="{FF2B5EF4-FFF2-40B4-BE49-F238E27FC236}">
                        <a16:creationId xmlns:a16="http://schemas.microsoft.com/office/drawing/2014/main" id="{A1230FA0-C33B-4F24-3357-A83E0F2D6FB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68575" y="2490788"/>
                    <a:ext cx="224790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図 15">
                    <a:extLst>
                      <a:ext uri="{FF2B5EF4-FFF2-40B4-BE49-F238E27FC236}">
                        <a16:creationId xmlns:a16="http://schemas.microsoft.com/office/drawing/2014/main" id="{0C479328-7462-A6B0-A771-27CA4752C97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68575" y="5000625"/>
                    <a:ext cx="227965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0" name="図 16">
                    <a:extLst>
                      <a:ext uri="{FF2B5EF4-FFF2-40B4-BE49-F238E27FC236}">
                        <a16:creationId xmlns:a16="http://schemas.microsoft.com/office/drawing/2014/main" id="{12E5A0F7-1B54-F49B-7D18-C62CD7EC263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568575" y="0"/>
                    <a:ext cx="22606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55" name="グループ化 10">
                  <a:extLst>
                    <a:ext uri="{FF2B5EF4-FFF2-40B4-BE49-F238E27FC236}">
                      <a16:creationId xmlns:a16="http://schemas.microsoft.com/office/drawing/2014/main" id="{325F3640-1A84-2062-4125-05552914D10B}"/>
                    </a:ext>
                  </a:extLst>
                </p:cNvPr>
                <p:cNvGrpSpPr>
                  <a:grpSpLocks/>
                </p:cNvGrpSpPr>
                <p:nvPr/>
              </p:nvGrpSpPr>
              <p:grpSpPr bwMode="auto">
                <a:xfrm>
                  <a:off x="0" y="0"/>
                  <a:ext cx="2254250" cy="7315200"/>
                  <a:chOff x="0" y="0"/>
                  <a:chExt cx="2254250" cy="7315200"/>
                </a:xfrm>
              </p:grpSpPr>
              <p:pic>
                <p:nvPicPr>
                  <p:cNvPr id="18456" name="図 12">
                    <a:extLst>
                      <a:ext uri="{FF2B5EF4-FFF2-40B4-BE49-F238E27FC236}">
                        <a16:creationId xmlns:a16="http://schemas.microsoft.com/office/drawing/2014/main" id="{002E2B6E-AEC8-48B9-2B86-D3C7B587BE6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0" y="5010150"/>
                    <a:ext cx="22542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7" name="図 13">
                    <a:extLst>
                      <a:ext uri="{FF2B5EF4-FFF2-40B4-BE49-F238E27FC236}">
                        <a16:creationId xmlns:a16="http://schemas.microsoft.com/office/drawing/2014/main" id="{CD1C9AC8-61B2-E83E-AECB-49FF5D01443F}"/>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0" y="0"/>
                    <a:ext cx="22479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8452" name="図 20">
                <a:extLst>
                  <a:ext uri="{FF2B5EF4-FFF2-40B4-BE49-F238E27FC236}">
                    <a16:creationId xmlns:a16="http://schemas.microsoft.com/office/drawing/2014/main" id="{CF3748A2-B1C2-A973-D6AB-DFAFE3D665C2}"/>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324687" y="939159"/>
                <a:ext cx="5141087" cy="50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正方形/長方形 21">
              <a:extLst>
                <a:ext uri="{FF2B5EF4-FFF2-40B4-BE49-F238E27FC236}">
                  <a16:creationId xmlns:a16="http://schemas.microsoft.com/office/drawing/2014/main" id="{F03B1498-2E50-3B2D-5910-6E7B6C7FAF61}"/>
                </a:ext>
              </a:extLst>
            </p:cNvPr>
            <p:cNvSpPr/>
            <p:nvPr/>
          </p:nvSpPr>
          <p:spPr bwMode="auto">
            <a:xfrm>
              <a:off x="133388" y="764655"/>
              <a:ext cx="4430679" cy="46044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ltLang="ja-JP" sz="1400" dirty="0">
                <a:solidFill>
                  <a:srgbClr val="FF0000"/>
                </a:solidFill>
              </a:endParaRPr>
            </a:p>
            <a:p>
              <a:pPr>
                <a:defRPr/>
              </a:pPr>
              <a:r>
                <a:rPr lang="ja-JP" altLang="en-US" sz="1400" b="1" dirty="0">
                  <a:solidFill>
                    <a:schemeClr val="bg1">
                      <a:lumMod val="50000"/>
                    </a:schemeClr>
                  </a:solidFill>
                </a:rPr>
                <a:t>内壁　　　　　輻射バリアー　　　　　屋根　　　　　　　天井</a:t>
              </a:r>
              <a:endParaRPr lang="en-US" altLang="ja-JP" sz="1400" b="1" dirty="0">
                <a:solidFill>
                  <a:schemeClr val="bg1">
                    <a:lumMod val="50000"/>
                  </a:schemeClr>
                </a:solidFill>
              </a:endParaRPr>
            </a:p>
            <a:p>
              <a:pPr algn="ctr">
                <a:defRPr/>
              </a:pPr>
              <a:endParaRPr lang="en-US" altLang="ja-JP" dirty="0">
                <a:solidFill>
                  <a:srgbClr val="FF0000"/>
                </a:solidFill>
              </a:endParaRPr>
            </a:p>
          </p:txBody>
        </p:sp>
        <p:sp>
          <p:nvSpPr>
            <p:cNvPr id="23" name="正方形/長方形 22">
              <a:extLst>
                <a:ext uri="{FF2B5EF4-FFF2-40B4-BE49-F238E27FC236}">
                  <a16:creationId xmlns:a16="http://schemas.microsoft.com/office/drawing/2014/main" id="{0C15FEA2-955B-AFC9-67B2-5731177E5CDA}"/>
                </a:ext>
              </a:extLst>
            </p:cNvPr>
            <p:cNvSpPr/>
            <p:nvPr/>
          </p:nvSpPr>
          <p:spPr bwMode="auto">
            <a:xfrm>
              <a:off x="117513" y="5551679"/>
              <a:ext cx="4454491" cy="46044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ltLang="ja-JP" sz="1400" dirty="0">
                <a:solidFill>
                  <a:srgbClr val="FF0000"/>
                </a:solidFill>
              </a:endParaRPr>
            </a:p>
            <a:p>
              <a:pPr>
                <a:defRPr/>
              </a:pPr>
              <a:r>
                <a:rPr lang="ja-JP" altLang="en-US" sz="1400" b="1" dirty="0">
                  <a:solidFill>
                    <a:schemeClr val="bg1">
                      <a:lumMod val="50000"/>
                    </a:schemeClr>
                  </a:solidFill>
                </a:rPr>
                <a:t>外壁　　　　　　　内壁　　　　コンクリートスラブ　　　　床</a:t>
              </a:r>
              <a:endParaRPr lang="en-US" altLang="ja-JP" sz="1400" b="1" dirty="0">
                <a:solidFill>
                  <a:schemeClr val="bg1">
                    <a:lumMod val="50000"/>
                  </a:schemeClr>
                </a:solidFill>
              </a:endParaRPr>
            </a:p>
            <a:p>
              <a:pPr algn="ctr">
                <a:defRPr/>
              </a:pPr>
              <a:endParaRPr lang="en-US" altLang="ja-JP" dirty="0">
                <a:solidFill>
                  <a:srgbClr val="FF0000"/>
                </a:solidFill>
              </a:endParaRPr>
            </a:p>
          </p:txBody>
        </p:sp>
        <p:sp>
          <p:nvSpPr>
            <p:cNvPr id="24" name="正方形/長方形 23">
              <a:extLst>
                <a:ext uri="{FF2B5EF4-FFF2-40B4-BE49-F238E27FC236}">
                  <a16:creationId xmlns:a16="http://schemas.microsoft.com/office/drawing/2014/main" id="{11B9DAFD-0C70-7066-94B3-91BDFD6C3AF4}"/>
                </a:ext>
              </a:extLst>
            </p:cNvPr>
            <p:cNvSpPr/>
            <p:nvPr/>
          </p:nvSpPr>
          <p:spPr bwMode="auto">
            <a:xfrm>
              <a:off x="4743453" y="966298"/>
              <a:ext cx="625470" cy="45885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ltLang="ja-JP" sz="1400" dirty="0">
                <a:solidFill>
                  <a:srgbClr val="FF0000"/>
                </a:solidFill>
              </a:endParaRPr>
            </a:p>
            <a:p>
              <a:pPr algn="ctr">
                <a:defRPr/>
              </a:pPr>
              <a:r>
                <a:rPr lang="ja-JP" altLang="en-US" sz="1400" b="1" dirty="0">
                  <a:solidFill>
                    <a:schemeClr val="bg1">
                      <a:lumMod val="50000"/>
                    </a:schemeClr>
                  </a:solidFill>
                </a:rPr>
                <a:t>外壁</a:t>
              </a:r>
              <a:endParaRPr lang="en-US" altLang="ja-JP" sz="1400" b="1" dirty="0">
                <a:solidFill>
                  <a:schemeClr val="bg1">
                    <a:lumMod val="50000"/>
                  </a:schemeClr>
                </a:solidFill>
              </a:endParaRPr>
            </a:p>
            <a:p>
              <a:pPr algn="ctr">
                <a:defRPr/>
              </a:pPr>
              <a:endParaRPr lang="en-US" altLang="ja-JP" dirty="0">
                <a:solidFill>
                  <a:srgbClr val="FF0000"/>
                </a:solidFill>
              </a:endParaRPr>
            </a:p>
          </p:txBody>
        </p:sp>
        <p:sp>
          <p:nvSpPr>
            <p:cNvPr id="25" name="正方形/長方形 24">
              <a:extLst>
                <a:ext uri="{FF2B5EF4-FFF2-40B4-BE49-F238E27FC236}">
                  <a16:creationId xmlns:a16="http://schemas.microsoft.com/office/drawing/2014/main" id="{2D316438-E14B-0F66-B622-378B541E5AC5}"/>
                </a:ext>
              </a:extLst>
            </p:cNvPr>
            <p:cNvSpPr/>
            <p:nvPr/>
          </p:nvSpPr>
          <p:spPr bwMode="auto">
            <a:xfrm>
              <a:off x="6599227" y="966298"/>
              <a:ext cx="627057" cy="45885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ltLang="ja-JP" sz="1400" dirty="0">
                <a:solidFill>
                  <a:srgbClr val="FF0000"/>
                </a:solidFill>
              </a:endParaRPr>
            </a:p>
            <a:p>
              <a:pPr algn="ctr">
                <a:defRPr/>
              </a:pPr>
              <a:r>
                <a:rPr lang="ja-JP" altLang="en-US" sz="1400" b="1" dirty="0">
                  <a:solidFill>
                    <a:schemeClr val="bg1">
                      <a:lumMod val="50000"/>
                    </a:schemeClr>
                  </a:solidFill>
                </a:rPr>
                <a:t>外壁</a:t>
              </a:r>
              <a:endParaRPr lang="en-US" altLang="ja-JP" sz="1400" b="1" dirty="0">
                <a:solidFill>
                  <a:schemeClr val="bg1">
                    <a:lumMod val="50000"/>
                  </a:schemeClr>
                </a:solidFill>
              </a:endParaRPr>
            </a:p>
            <a:p>
              <a:pPr algn="ctr">
                <a:defRPr/>
              </a:pPr>
              <a:endParaRPr lang="en-US" altLang="ja-JP" dirty="0">
                <a:solidFill>
                  <a:srgbClr val="FF0000"/>
                </a:solidFill>
              </a:endParaRPr>
            </a:p>
          </p:txBody>
        </p:sp>
        <p:sp>
          <p:nvSpPr>
            <p:cNvPr id="26" name="正方形/長方形 25">
              <a:extLst>
                <a:ext uri="{FF2B5EF4-FFF2-40B4-BE49-F238E27FC236}">
                  <a16:creationId xmlns:a16="http://schemas.microsoft.com/office/drawing/2014/main" id="{B4AB5312-C411-9F24-7A83-E0E119E1D4FB}"/>
                </a:ext>
              </a:extLst>
            </p:cNvPr>
            <p:cNvSpPr/>
            <p:nvPr/>
          </p:nvSpPr>
          <p:spPr bwMode="auto">
            <a:xfrm>
              <a:off x="8469288" y="966298"/>
              <a:ext cx="627057" cy="45885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ltLang="ja-JP" sz="1400" dirty="0">
                <a:solidFill>
                  <a:srgbClr val="FF0000"/>
                </a:solidFill>
              </a:endParaRPr>
            </a:p>
            <a:p>
              <a:pPr algn="ctr">
                <a:defRPr/>
              </a:pPr>
              <a:r>
                <a:rPr lang="ja-JP" altLang="en-US" sz="1400" b="1" dirty="0">
                  <a:solidFill>
                    <a:schemeClr val="bg1">
                      <a:lumMod val="50000"/>
                    </a:schemeClr>
                  </a:solidFill>
                </a:rPr>
                <a:t>外壁</a:t>
              </a:r>
              <a:endParaRPr lang="en-US" altLang="ja-JP" sz="1400" b="1" dirty="0">
                <a:solidFill>
                  <a:schemeClr val="bg1">
                    <a:lumMod val="50000"/>
                  </a:schemeClr>
                </a:solidFill>
              </a:endParaRPr>
            </a:p>
            <a:p>
              <a:pPr algn="ctr">
                <a:defRPr/>
              </a:pPr>
              <a:endParaRPr lang="en-US" altLang="ja-JP" dirty="0">
                <a:solidFill>
                  <a:srgbClr val="FF0000"/>
                </a:solidFill>
              </a:endParaRPr>
            </a:p>
          </p:txBody>
        </p:sp>
        <p:sp>
          <p:nvSpPr>
            <p:cNvPr id="28" name="正方形/長方形 27">
              <a:extLst>
                <a:ext uri="{FF2B5EF4-FFF2-40B4-BE49-F238E27FC236}">
                  <a16:creationId xmlns:a16="http://schemas.microsoft.com/office/drawing/2014/main" id="{7D02B05F-B8B3-54EA-CCE4-239B686CAFA5}"/>
                </a:ext>
              </a:extLst>
            </p:cNvPr>
            <p:cNvSpPr/>
            <p:nvPr/>
          </p:nvSpPr>
          <p:spPr bwMode="auto">
            <a:xfrm>
              <a:off x="6570652" y="2630245"/>
              <a:ext cx="625470" cy="46044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ltLang="ja-JP" sz="1400" dirty="0">
                <a:solidFill>
                  <a:srgbClr val="FF0000"/>
                </a:solidFill>
              </a:endParaRPr>
            </a:p>
            <a:p>
              <a:pPr algn="ctr">
                <a:defRPr/>
              </a:pPr>
              <a:r>
                <a:rPr lang="ja-JP" altLang="en-US" sz="1400" b="1" dirty="0">
                  <a:solidFill>
                    <a:schemeClr val="bg1">
                      <a:lumMod val="50000"/>
                    </a:schemeClr>
                  </a:solidFill>
                </a:rPr>
                <a:t>外壁</a:t>
              </a:r>
              <a:endParaRPr lang="en-US" altLang="ja-JP" sz="1400" b="1" dirty="0">
                <a:solidFill>
                  <a:schemeClr val="bg1">
                    <a:lumMod val="50000"/>
                  </a:schemeClr>
                </a:solidFill>
              </a:endParaRPr>
            </a:p>
            <a:p>
              <a:pPr algn="ctr">
                <a:defRPr/>
              </a:pPr>
              <a:endParaRPr lang="en-US" altLang="ja-JP" dirty="0">
                <a:solidFill>
                  <a:srgbClr val="FF0000"/>
                </a:solidFill>
              </a:endParaRPr>
            </a:p>
          </p:txBody>
        </p:sp>
        <p:sp>
          <p:nvSpPr>
            <p:cNvPr id="29" name="正方形/長方形 28">
              <a:extLst>
                <a:ext uri="{FF2B5EF4-FFF2-40B4-BE49-F238E27FC236}">
                  <a16:creationId xmlns:a16="http://schemas.microsoft.com/office/drawing/2014/main" id="{BAAA32B2-3165-C8F5-C0C7-3C5D977D101B}"/>
                </a:ext>
              </a:extLst>
            </p:cNvPr>
            <p:cNvSpPr/>
            <p:nvPr/>
          </p:nvSpPr>
          <p:spPr bwMode="auto">
            <a:xfrm>
              <a:off x="8469288" y="2608017"/>
              <a:ext cx="627057" cy="46044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ltLang="ja-JP" sz="1400" dirty="0">
                <a:solidFill>
                  <a:srgbClr val="FF0000"/>
                </a:solidFill>
              </a:endParaRPr>
            </a:p>
            <a:p>
              <a:pPr algn="ctr">
                <a:defRPr/>
              </a:pPr>
              <a:r>
                <a:rPr lang="ja-JP" altLang="en-US" sz="1400" b="1" dirty="0">
                  <a:solidFill>
                    <a:schemeClr val="bg1">
                      <a:lumMod val="50000"/>
                    </a:schemeClr>
                  </a:solidFill>
                </a:rPr>
                <a:t>屋根</a:t>
              </a:r>
              <a:endParaRPr lang="en-US" altLang="ja-JP" sz="1400" b="1" dirty="0">
                <a:solidFill>
                  <a:schemeClr val="bg1">
                    <a:lumMod val="50000"/>
                  </a:schemeClr>
                </a:solidFill>
              </a:endParaRPr>
            </a:p>
            <a:p>
              <a:pPr algn="ctr">
                <a:defRPr/>
              </a:pPr>
              <a:endParaRPr lang="en-US" altLang="ja-JP" dirty="0">
                <a:solidFill>
                  <a:srgbClr val="FF0000"/>
                </a:solidFill>
              </a:endParaRPr>
            </a:p>
          </p:txBody>
        </p:sp>
        <p:sp>
          <p:nvSpPr>
            <p:cNvPr id="30" name="正方形/長方形 29">
              <a:extLst>
                <a:ext uri="{FF2B5EF4-FFF2-40B4-BE49-F238E27FC236}">
                  <a16:creationId xmlns:a16="http://schemas.microsoft.com/office/drawing/2014/main" id="{4B4C8FE5-8516-9CCC-28A9-FC75939AD020}"/>
                </a:ext>
              </a:extLst>
            </p:cNvPr>
            <p:cNvSpPr/>
            <p:nvPr/>
          </p:nvSpPr>
          <p:spPr bwMode="auto">
            <a:xfrm>
              <a:off x="4733928" y="4303718"/>
              <a:ext cx="625470" cy="46044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ltLang="ja-JP" sz="1400" dirty="0">
                <a:solidFill>
                  <a:srgbClr val="FF0000"/>
                </a:solidFill>
              </a:endParaRPr>
            </a:p>
            <a:p>
              <a:pPr algn="ctr">
                <a:defRPr/>
              </a:pPr>
              <a:r>
                <a:rPr lang="ja-JP" altLang="en-US" sz="1400" b="1" dirty="0">
                  <a:solidFill>
                    <a:schemeClr val="bg1">
                      <a:lumMod val="50000"/>
                    </a:schemeClr>
                  </a:solidFill>
                </a:rPr>
                <a:t>内壁</a:t>
              </a:r>
              <a:endParaRPr lang="en-US" altLang="ja-JP" sz="1400" b="1" dirty="0">
                <a:solidFill>
                  <a:schemeClr val="bg1">
                    <a:lumMod val="50000"/>
                  </a:schemeClr>
                </a:solidFill>
              </a:endParaRPr>
            </a:p>
            <a:p>
              <a:pPr algn="ctr">
                <a:defRPr/>
              </a:pPr>
              <a:endParaRPr lang="en-US" altLang="ja-JP" dirty="0">
                <a:solidFill>
                  <a:srgbClr val="FF0000"/>
                </a:solidFill>
              </a:endParaRPr>
            </a:p>
          </p:txBody>
        </p:sp>
        <p:sp>
          <p:nvSpPr>
            <p:cNvPr id="31" name="正方形/長方形 30">
              <a:extLst>
                <a:ext uri="{FF2B5EF4-FFF2-40B4-BE49-F238E27FC236}">
                  <a16:creationId xmlns:a16="http://schemas.microsoft.com/office/drawing/2014/main" id="{25104531-9119-E5E0-5171-D62A39894C64}"/>
                </a:ext>
              </a:extLst>
            </p:cNvPr>
            <p:cNvSpPr/>
            <p:nvPr/>
          </p:nvSpPr>
          <p:spPr bwMode="auto">
            <a:xfrm>
              <a:off x="6596052" y="4295779"/>
              <a:ext cx="627057" cy="43821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ltLang="ja-JP" sz="1400" dirty="0">
                <a:solidFill>
                  <a:srgbClr val="FF0000"/>
                </a:solidFill>
              </a:endParaRPr>
            </a:p>
            <a:p>
              <a:pPr algn="ctr">
                <a:defRPr/>
              </a:pPr>
              <a:r>
                <a:rPr lang="ja-JP" altLang="en-US" sz="1400" b="1" dirty="0">
                  <a:solidFill>
                    <a:schemeClr val="bg1">
                      <a:lumMod val="50000"/>
                    </a:schemeClr>
                  </a:solidFill>
                </a:rPr>
                <a:t>内壁</a:t>
              </a:r>
              <a:endParaRPr lang="en-US" altLang="ja-JP" sz="1400" b="1" dirty="0">
                <a:solidFill>
                  <a:schemeClr val="bg1">
                    <a:lumMod val="50000"/>
                  </a:schemeClr>
                </a:solidFill>
              </a:endParaRPr>
            </a:p>
            <a:p>
              <a:pPr algn="ctr">
                <a:defRPr/>
              </a:pPr>
              <a:endParaRPr lang="en-US" altLang="ja-JP" dirty="0">
                <a:solidFill>
                  <a:srgbClr val="FF0000"/>
                </a:solidFill>
              </a:endParaRPr>
            </a:p>
          </p:txBody>
        </p:sp>
        <p:sp>
          <p:nvSpPr>
            <p:cNvPr id="32" name="正方形/長方形 31">
              <a:extLst>
                <a:ext uri="{FF2B5EF4-FFF2-40B4-BE49-F238E27FC236}">
                  <a16:creationId xmlns:a16="http://schemas.microsoft.com/office/drawing/2014/main" id="{F6F9A7E3-06CB-2B72-6B76-75207F1A4693}"/>
                </a:ext>
              </a:extLst>
            </p:cNvPr>
            <p:cNvSpPr/>
            <p:nvPr/>
          </p:nvSpPr>
          <p:spPr bwMode="auto">
            <a:xfrm>
              <a:off x="8469288" y="4294192"/>
              <a:ext cx="627057" cy="46044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ltLang="ja-JP" sz="1400" dirty="0">
                <a:solidFill>
                  <a:srgbClr val="FF0000"/>
                </a:solidFill>
              </a:endParaRPr>
            </a:p>
            <a:p>
              <a:pPr algn="ctr">
                <a:defRPr/>
              </a:pPr>
              <a:r>
                <a:rPr lang="ja-JP" altLang="en-US" sz="1400" b="1" dirty="0">
                  <a:solidFill>
                    <a:schemeClr val="bg1">
                      <a:lumMod val="50000"/>
                    </a:schemeClr>
                  </a:solidFill>
                </a:rPr>
                <a:t>屋根</a:t>
              </a:r>
              <a:endParaRPr lang="en-US" altLang="ja-JP" sz="1400" b="1" dirty="0">
                <a:solidFill>
                  <a:schemeClr val="bg1">
                    <a:lumMod val="50000"/>
                  </a:schemeClr>
                </a:solidFill>
              </a:endParaRPr>
            </a:p>
            <a:p>
              <a:pPr algn="ctr">
                <a:defRPr/>
              </a:pPr>
              <a:endParaRPr lang="en-US" altLang="ja-JP" dirty="0">
                <a:solidFill>
                  <a:srgbClr val="FF0000"/>
                </a:solidFill>
              </a:endParaRPr>
            </a:p>
          </p:txBody>
        </p:sp>
      </p:grpSp>
      <p:pic>
        <p:nvPicPr>
          <p:cNvPr id="18438" name="図 5">
            <a:extLst>
              <a:ext uri="{FF2B5EF4-FFF2-40B4-BE49-F238E27FC236}">
                <a16:creationId xmlns:a16="http://schemas.microsoft.com/office/drawing/2014/main" id="{59E76FF2-8DD0-B0EB-4498-03275F93BFDE}"/>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705350" y="2636838"/>
            <a:ext cx="1671638"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正方形/長方形 34">
            <a:extLst>
              <a:ext uri="{FF2B5EF4-FFF2-40B4-BE49-F238E27FC236}">
                <a16:creationId xmlns:a16="http://schemas.microsoft.com/office/drawing/2014/main" id="{0DE59808-F80B-80AD-CC9C-A5F9C7438D68}"/>
              </a:ext>
            </a:extLst>
          </p:cNvPr>
          <p:cNvSpPr/>
          <p:nvPr/>
        </p:nvSpPr>
        <p:spPr bwMode="auto">
          <a:xfrm>
            <a:off x="4694238" y="2676525"/>
            <a:ext cx="1066800" cy="4603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ltLang="ja-JP" sz="1400" dirty="0">
              <a:solidFill>
                <a:srgbClr val="FF0000"/>
              </a:solidFill>
            </a:endParaRPr>
          </a:p>
          <a:p>
            <a:pPr algn="ctr">
              <a:defRPr/>
            </a:pPr>
            <a:r>
              <a:rPr lang="ja-JP" altLang="en-US" sz="1400" b="1" dirty="0">
                <a:solidFill>
                  <a:schemeClr val="bg1">
                    <a:lumMod val="50000"/>
                  </a:schemeClr>
                </a:solidFill>
              </a:rPr>
              <a:t>ダクト・配管</a:t>
            </a:r>
            <a:endParaRPr lang="en-US" altLang="ja-JP" sz="1400" b="1" dirty="0">
              <a:solidFill>
                <a:schemeClr val="bg1">
                  <a:lumMod val="50000"/>
                </a:schemeClr>
              </a:solidFill>
            </a:endParaRPr>
          </a:p>
          <a:p>
            <a:pPr algn="ctr">
              <a:defRPr/>
            </a:pPr>
            <a:endParaRPr lang="en-US" altLang="ja-JP"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CFF1675F-F0E3-8E83-3EBB-D59166873A1F}"/>
              </a:ext>
            </a:extLst>
          </p:cNvPr>
          <p:cNvSpPr>
            <a:spLocks noGrp="1"/>
          </p:cNvSpPr>
          <p:nvPr>
            <p:ph type="ftr" sz="quarter" idx="10"/>
          </p:nvPr>
        </p:nvSpPr>
        <p:spPr/>
        <p:txBody>
          <a:bodyPr/>
          <a:lstStyle/>
          <a:p>
            <a:pPr>
              <a:defRPr/>
            </a:pPr>
            <a:r>
              <a:rPr lang="en-US" altLang="ja-JP"/>
              <a:t>Copyright(C)</a:t>
            </a:r>
            <a:r>
              <a:rPr lang="ja-JP" altLang="en-US"/>
              <a:t>　</a:t>
            </a:r>
            <a:r>
              <a:rPr lang="en-US" altLang="ja-JP"/>
              <a:t>PRIME</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19459" name="スライド番号プレースホルダー 4">
            <a:extLst>
              <a:ext uri="{FF2B5EF4-FFF2-40B4-BE49-F238E27FC236}">
                <a16:creationId xmlns:a16="http://schemas.microsoft.com/office/drawing/2014/main" id="{E2B49391-30C1-B186-1591-1DD00576947E}"/>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4BE7B12D-F4D3-444D-B1AB-9B658F8C3580}" type="slidenum">
              <a:rPr lang="ja-JP" altLang="en-US" sz="1800" smtClean="0">
                <a:solidFill>
                  <a:srgbClr val="898989"/>
                </a:solidFill>
              </a:rPr>
              <a:pPr>
                <a:spcBef>
                  <a:spcPct val="0"/>
                </a:spcBef>
                <a:buFontTx/>
                <a:buNone/>
              </a:pPr>
              <a:t>14</a:t>
            </a:fld>
            <a:endParaRPr lang="ja-JP" altLang="en-US" sz="1800">
              <a:solidFill>
                <a:srgbClr val="898989"/>
              </a:solidFill>
            </a:endParaRPr>
          </a:p>
        </p:txBody>
      </p:sp>
      <p:sp>
        <p:nvSpPr>
          <p:cNvPr id="14" name="テキスト ボックス 13">
            <a:extLst>
              <a:ext uri="{FF2B5EF4-FFF2-40B4-BE49-F238E27FC236}">
                <a16:creationId xmlns:a16="http://schemas.microsoft.com/office/drawing/2014/main" id="{985A1FD7-8872-C5BD-9613-C85630D4598D}"/>
              </a:ext>
            </a:extLst>
          </p:cNvPr>
          <p:cNvSpPr txBox="1"/>
          <p:nvPr/>
        </p:nvSpPr>
        <p:spPr>
          <a:xfrm>
            <a:off x="103188" y="885825"/>
            <a:ext cx="461962" cy="5064125"/>
          </a:xfrm>
          <a:prstGeom prst="rect">
            <a:avLst/>
          </a:prstGeom>
          <a:solidFill>
            <a:schemeClr val="accent6">
              <a:lumMod val="20000"/>
              <a:lumOff val="80000"/>
            </a:schemeClr>
          </a:solidFill>
          <a:ln>
            <a:solidFill>
              <a:srgbClr val="F68B1F"/>
            </a:solidFill>
          </a:ln>
        </p:spPr>
        <p:txBody>
          <a:bodyPr vert="eaVert">
            <a:spAutoFit/>
          </a:bodyPr>
          <a:lstStyle/>
          <a:p>
            <a:pPr algn="ctr">
              <a:defRPr/>
            </a:pPr>
            <a:r>
              <a:rPr lang="ja-JP" altLang="en-US" dirty="0">
                <a:solidFill>
                  <a:schemeClr val="bg1">
                    <a:lumMod val="50000"/>
                  </a:schemeClr>
                </a:solidFill>
                <a:latin typeface="+mn-ea"/>
                <a:ea typeface="+mn-ea"/>
              </a:rPr>
              <a:t>施工事例　仙台市大手食品加工工場</a:t>
            </a:r>
            <a:endParaRPr lang="en-US" altLang="ja-JP" dirty="0">
              <a:solidFill>
                <a:schemeClr val="bg1">
                  <a:lumMod val="50000"/>
                </a:schemeClr>
              </a:solidFill>
              <a:latin typeface="+mn-ea"/>
              <a:ea typeface="+mn-ea"/>
            </a:endParaRPr>
          </a:p>
        </p:txBody>
      </p:sp>
      <p:sp>
        <p:nvSpPr>
          <p:cNvPr id="19461" name="タイトル 2">
            <a:extLst>
              <a:ext uri="{FF2B5EF4-FFF2-40B4-BE49-F238E27FC236}">
                <a16:creationId xmlns:a16="http://schemas.microsoft.com/office/drawing/2014/main" id="{2435E16A-1041-7DFC-D607-980EFD11ED00}"/>
              </a:ext>
            </a:extLst>
          </p:cNvPr>
          <p:cNvSpPr txBox="1">
            <a:spLocks/>
          </p:cNvSpPr>
          <p:nvPr/>
        </p:nvSpPr>
        <p:spPr bwMode="auto">
          <a:xfrm>
            <a:off x="242888" y="115888"/>
            <a:ext cx="9202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r>
              <a:rPr lang="en-US" altLang="ja-JP" sz="2000">
                <a:solidFill>
                  <a:srgbClr val="7F7F7F"/>
                </a:solidFill>
              </a:rPr>
              <a:t>13.</a:t>
            </a:r>
            <a:r>
              <a:rPr lang="ja-JP" altLang="en-US" sz="2000">
                <a:solidFill>
                  <a:srgbClr val="7F7F7F"/>
                </a:solidFill>
              </a:rPr>
              <a:t>施工事例（冷凍庫結露対策と屋根遮熱対策）</a:t>
            </a:r>
          </a:p>
        </p:txBody>
      </p:sp>
      <p:pic>
        <p:nvPicPr>
          <p:cNvPr id="19462" name="図 7">
            <a:extLst>
              <a:ext uri="{FF2B5EF4-FFF2-40B4-BE49-F238E27FC236}">
                <a16:creationId xmlns:a16="http://schemas.microsoft.com/office/drawing/2014/main" id="{F5640E0A-3B87-782C-C6F8-6BD83EFB4E5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3263" y="885825"/>
            <a:ext cx="6784975"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B541844E-1C76-95A1-BADD-D83D562F62A7}"/>
              </a:ext>
            </a:extLst>
          </p:cNvPr>
          <p:cNvSpPr/>
          <p:nvPr/>
        </p:nvSpPr>
        <p:spPr>
          <a:xfrm>
            <a:off x="7599363" y="887413"/>
            <a:ext cx="2552700" cy="5062537"/>
          </a:xfrm>
          <a:prstGeom prst="rect">
            <a:avLst/>
          </a:prstGeom>
          <a:solidFill>
            <a:schemeClr val="bg1"/>
          </a:solidFill>
          <a:ln w="9525">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dirty="0">
              <a:solidFill>
                <a:schemeClr val="bg1">
                  <a:lumMod val="50000"/>
                </a:schemeClr>
              </a:solidFill>
            </a:endParaRPr>
          </a:p>
          <a:p>
            <a:pPr>
              <a:defRPr/>
            </a:pPr>
            <a:r>
              <a:rPr lang="ja-JP" altLang="en-US" dirty="0">
                <a:solidFill>
                  <a:schemeClr val="bg1">
                    <a:lumMod val="50000"/>
                  </a:schemeClr>
                </a:solidFill>
              </a:rPr>
              <a:t>冷凍庫結露対策</a:t>
            </a:r>
            <a:endParaRPr lang="en-US" altLang="ja-JP" dirty="0">
              <a:solidFill>
                <a:schemeClr val="bg1">
                  <a:lumMod val="50000"/>
                </a:schemeClr>
              </a:solidFill>
            </a:endParaRPr>
          </a:p>
          <a:p>
            <a:pPr>
              <a:defRPr/>
            </a:pPr>
            <a:r>
              <a:rPr lang="ja-JP" altLang="en-US" dirty="0">
                <a:solidFill>
                  <a:schemeClr val="bg1">
                    <a:lumMod val="50000"/>
                  </a:schemeClr>
                </a:solidFill>
              </a:rPr>
              <a:t>屋根遮熱工事</a:t>
            </a:r>
            <a:endParaRPr lang="en-US" altLang="ja-JP" dirty="0">
              <a:solidFill>
                <a:schemeClr val="bg1">
                  <a:lumMod val="50000"/>
                </a:schemeClr>
              </a:solidFill>
            </a:endParaRPr>
          </a:p>
          <a:p>
            <a:pPr>
              <a:defRPr/>
            </a:pPr>
            <a:endParaRPr lang="en-US" altLang="ja-JP" dirty="0">
              <a:solidFill>
                <a:schemeClr val="bg1">
                  <a:lumMod val="50000"/>
                </a:schemeClr>
              </a:solidFill>
            </a:endParaRPr>
          </a:p>
          <a:p>
            <a:pPr>
              <a:defRPr/>
            </a:pPr>
            <a:r>
              <a:rPr lang="ja-JP" altLang="en-US" dirty="0">
                <a:solidFill>
                  <a:schemeClr val="bg1">
                    <a:lumMod val="50000"/>
                  </a:schemeClr>
                </a:solidFill>
              </a:rPr>
              <a:t>既存食品加工工場に新設で</a:t>
            </a:r>
            <a:r>
              <a:rPr lang="en-US" altLang="ja-JP" dirty="0">
                <a:solidFill>
                  <a:schemeClr val="bg1">
                    <a:lumMod val="50000"/>
                  </a:schemeClr>
                </a:solidFill>
              </a:rPr>
              <a:t>-35</a:t>
            </a:r>
            <a:r>
              <a:rPr lang="ja-JP" altLang="en-US" dirty="0">
                <a:solidFill>
                  <a:schemeClr val="bg1">
                    <a:lumMod val="50000"/>
                  </a:schemeClr>
                </a:solidFill>
              </a:rPr>
              <a:t>℃冷凍庫エリアと加工エリアの増設工事。</a:t>
            </a:r>
            <a:endParaRPr lang="en-US" altLang="ja-JP" dirty="0">
              <a:solidFill>
                <a:schemeClr val="bg1">
                  <a:lumMod val="50000"/>
                </a:schemeClr>
              </a:solidFill>
            </a:endParaRPr>
          </a:p>
          <a:p>
            <a:pPr>
              <a:defRPr/>
            </a:pPr>
            <a:endParaRPr lang="en-US" altLang="ja-JP" dirty="0">
              <a:solidFill>
                <a:schemeClr val="bg1">
                  <a:lumMod val="50000"/>
                </a:schemeClr>
              </a:solidFill>
            </a:endParaRPr>
          </a:p>
          <a:p>
            <a:pPr>
              <a:defRPr/>
            </a:pPr>
            <a:r>
              <a:rPr lang="ja-JP" altLang="en-US" dirty="0">
                <a:solidFill>
                  <a:schemeClr val="bg1">
                    <a:lumMod val="50000"/>
                  </a:schemeClr>
                </a:solidFill>
              </a:rPr>
              <a:t>水産加工工場同様に温度差による大量の結露対策と鉄板屋根の為、夏場の遮熱対策工事を施工。結露対策では冷凍庫全体を</a:t>
            </a:r>
            <a:r>
              <a:rPr lang="en-US" altLang="ja-JP" dirty="0">
                <a:solidFill>
                  <a:schemeClr val="bg1">
                    <a:lumMod val="50000"/>
                  </a:schemeClr>
                </a:solidFill>
              </a:rPr>
              <a:t>AGF6</a:t>
            </a:r>
            <a:r>
              <a:rPr lang="ja-JP" altLang="en-US" dirty="0">
                <a:solidFill>
                  <a:schemeClr val="bg1">
                    <a:lumMod val="50000"/>
                  </a:schemeClr>
                </a:solidFill>
              </a:rPr>
              <a:t>で包み断熱。屋根は</a:t>
            </a:r>
            <a:r>
              <a:rPr lang="en-US" altLang="ja-JP" dirty="0">
                <a:solidFill>
                  <a:schemeClr val="bg1">
                    <a:lumMod val="50000"/>
                  </a:schemeClr>
                </a:solidFill>
              </a:rPr>
              <a:t>AGF012</a:t>
            </a:r>
            <a:r>
              <a:rPr lang="ja-JP" altLang="en-US" dirty="0">
                <a:solidFill>
                  <a:schemeClr val="bg1">
                    <a:lumMod val="50000"/>
                  </a:schemeClr>
                </a:solidFill>
              </a:rPr>
              <a:t>を天井とボード間に挟み施工。</a:t>
            </a:r>
            <a:endParaRPr lang="en-US" altLang="ja-JP" dirty="0">
              <a:solidFill>
                <a:schemeClr val="bg1">
                  <a:lumMod val="50000"/>
                </a:schemeClr>
              </a:solidFill>
            </a:endParaRPr>
          </a:p>
          <a:p>
            <a:pPr>
              <a:defRPr/>
            </a:pPr>
            <a:endParaRPr lang="en-US" altLang="ja-JP" dirty="0">
              <a:solidFill>
                <a:schemeClr val="bg1">
                  <a:lumMod val="50000"/>
                </a:schemeClr>
              </a:solidFill>
            </a:endParaRPr>
          </a:p>
          <a:p>
            <a:pPr>
              <a:defRPr/>
            </a:pPr>
            <a:endParaRPr lang="en-US" altLang="ja-JP" dirty="0">
              <a:solidFill>
                <a:schemeClr val="bg1">
                  <a:lumMod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425554ED-9199-9D1C-0F4F-1494A14E2B01}"/>
              </a:ext>
            </a:extLst>
          </p:cNvPr>
          <p:cNvSpPr>
            <a:spLocks noGrp="1"/>
          </p:cNvSpPr>
          <p:nvPr>
            <p:ph type="ftr" sz="quarter" idx="10"/>
          </p:nvPr>
        </p:nvSpPr>
        <p:spPr/>
        <p:txBody>
          <a:bodyPr/>
          <a:lstStyle/>
          <a:p>
            <a:pPr>
              <a:defRPr/>
            </a:pPr>
            <a:r>
              <a:rPr lang="en-US" altLang="ja-JP"/>
              <a:t>Copyright(C)</a:t>
            </a:r>
            <a:r>
              <a:rPr lang="ja-JP" altLang="en-US"/>
              <a:t>　</a:t>
            </a:r>
            <a:r>
              <a:rPr lang="en-US" altLang="ja-JP"/>
              <a:t>PRIME</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20483" name="スライド番号プレースホルダー 4">
            <a:extLst>
              <a:ext uri="{FF2B5EF4-FFF2-40B4-BE49-F238E27FC236}">
                <a16:creationId xmlns:a16="http://schemas.microsoft.com/office/drawing/2014/main" id="{5D858C46-202C-428B-996C-3FCACDD6E61B}"/>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013DF4BE-2179-43E6-B6DD-1026CBDF2743}" type="slidenum">
              <a:rPr lang="ja-JP" altLang="en-US" sz="1800" smtClean="0">
                <a:solidFill>
                  <a:srgbClr val="898989"/>
                </a:solidFill>
              </a:rPr>
              <a:pPr>
                <a:spcBef>
                  <a:spcPct val="0"/>
                </a:spcBef>
                <a:buFontTx/>
                <a:buNone/>
              </a:pPr>
              <a:t>15</a:t>
            </a:fld>
            <a:endParaRPr lang="ja-JP" altLang="en-US" sz="1800">
              <a:solidFill>
                <a:srgbClr val="898989"/>
              </a:solidFill>
            </a:endParaRPr>
          </a:p>
        </p:txBody>
      </p:sp>
      <p:sp>
        <p:nvSpPr>
          <p:cNvPr id="14" name="テキスト ボックス 13">
            <a:extLst>
              <a:ext uri="{FF2B5EF4-FFF2-40B4-BE49-F238E27FC236}">
                <a16:creationId xmlns:a16="http://schemas.microsoft.com/office/drawing/2014/main" id="{0AE988DB-9552-13BC-02A1-FF21CD4EB21B}"/>
              </a:ext>
            </a:extLst>
          </p:cNvPr>
          <p:cNvSpPr txBox="1"/>
          <p:nvPr/>
        </p:nvSpPr>
        <p:spPr>
          <a:xfrm>
            <a:off x="103188" y="885825"/>
            <a:ext cx="461962" cy="5064125"/>
          </a:xfrm>
          <a:prstGeom prst="rect">
            <a:avLst/>
          </a:prstGeom>
          <a:solidFill>
            <a:schemeClr val="accent6">
              <a:lumMod val="20000"/>
              <a:lumOff val="80000"/>
            </a:schemeClr>
          </a:solidFill>
          <a:ln>
            <a:solidFill>
              <a:srgbClr val="F68B1F"/>
            </a:solidFill>
          </a:ln>
        </p:spPr>
        <p:txBody>
          <a:bodyPr vert="eaVert">
            <a:spAutoFit/>
          </a:bodyPr>
          <a:lstStyle/>
          <a:p>
            <a:pPr algn="ctr">
              <a:defRPr/>
            </a:pPr>
            <a:r>
              <a:rPr lang="ja-JP" altLang="en-US" dirty="0">
                <a:solidFill>
                  <a:schemeClr val="bg1">
                    <a:lumMod val="50000"/>
                  </a:schemeClr>
                </a:solidFill>
                <a:latin typeface="+mn-ea"/>
                <a:ea typeface="+mn-ea"/>
              </a:rPr>
              <a:t>施工事例　仙台市水産加工工場</a:t>
            </a:r>
            <a:endParaRPr lang="en-US" altLang="ja-JP" dirty="0">
              <a:solidFill>
                <a:schemeClr val="bg1">
                  <a:lumMod val="50000"/>
                </a:schemeClr>
              </a:solidFill>
              <a:latin typeface="+mn-ea"/>
              <a:ea typeface="+mn-ea"/>
            </a:endParaRPr>
          </a:p>
        </p:txBody>
      </p:sp>
      <p:pic>
        <p:nvPicPr>
          <p:cNvPr id="20485" name="図 4">
            <a:extLst>
              <a:ext uri="{FF2B5EF4-FFF2-40B4-BE49-F238E27FC236}">
                <a16:creationId xmlns:a16="http://schemas.microsoft.com/office/drawing/2014/main" id="{3E8E1F5C-1739-E820-F3EB-008159712ED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0725" y="957263"/>
            <a:ext cx="6696075"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正方形/長方形 19">
            <a:extLst>
              <a:ext uri="{FF2B5EF4-FFF2-40B4-BE49-F238E27FC236}">
                <a16:creationId xmlns:a16="http://schemas.microsoft.com/office/drawing/2014/main" id="{EC286385-8122-219C-F535-B11E80DB2AEE}"/>
              </a:ext>
            </a:extLst>
          </p:cNvPr>
          <p:cNvSpPr/>
          <p:nvPr/>
        </p:nvSpPr>
        <p:spPr>
          <a:xfrm>
            <a:off x="7431088" y="957263"/>
            <a:ext cx="2782887" cy="5018087"/>
          </a:xfrm>
          <a:prstGeom prst="rect">
            <a:avLst/>
          </a:prstGeom>
          <a:solidFill>
            <a:schemeClr val="bg1"/>
          </a:solidFill>
          <a:ln w="9525">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dirty="0">
              <a:solidFill>
                <a:schemeClr val="bg1">
                  <a:lumMod val="50000"/>
                </a:schemeClr>
              </a:solidFill>
            </a:endParaRPr>
          </a:p>
          <a:p>
            <a:pPr>
              <a:defRPr/>
            </a:pPr>
            <a:r>
              <a:rPr lang="ja-JP" altLang="en-US" dirty="0">
                <a:solidFill>
                  <a:schemeClr val="bg1">
                    <a:lumMod val="50000"/>
                  </a:schemeClr>
                </a:solidFill>
              </a:rPr>
              <a:t>結露・カビ対策断熱工事</a:t>
            </a:r>
            <a:endParaRPr lang="en-US" altLang="ja-JP" dirty="0">
              <a:solidFill>
                <a:schemeClr val="bg1">
                  <a:lumMod val="50000"/>
                </a:schemeClr>
              </a:solidFill>
            </a:endParaRPr>
          </a:p>
          <a:p>
            <a:pPr>
              <a:defRPr/>
            </a:pPr>
            <a:endParaRPr lang="en-US" altLang="ja-JP" dirty="0">
              <a:solidFill>
                <a:schemeClr val="bg1">
                  <a:lumMod val="50000"/>
                </a:schemeClr>
              </a:solidFill>
            </a:endParaRPr>
          </a:p>
          <a:p>
            <a:pPr>
              <a:defRPr/>
            </a:pPr>
            <a:r>
              <a:rPr lang="ja-JP" altLang="en-US" dirty="0">
                <a:solidFill>
                  <a:schemeClr val="bg1">
                    <a:lumMod val="50000"/>
                  </a:schemeClr>
                </a:solidFill>
              </a:rPr>
              <a:t>竣工</a:t>
            </a:r>
            <a:r>
              <a:rPr lang="en-US" altLang="ja-JP" dirty="0">
                <a:solidFill>
                  <a:schemeClr val="bg1">
                    <a:lumMod val="50000"/>
                  </a:schemeClr>
                </a:solidFill>
              </a:rPr>
              <a:t>2</a:t>
            </a:r>
            <a:r>
              <a:rPr lang="ja-JP" altLang="en-US" dirty="0">
                <a:solidFill>
                  <a:schemeClr val="bg1">
                    <a:lumMod val="50000"/>
                  </a:schemeClr>
                </a:solidFill>
              </a:rPr>
              <a:t>年の食品加工工場</a:t>
            </a:r>
            <a:endParaRPr lang="en-US" altLang="ja-JP" dirty="0">
              <a:solidFill>
                <a:schemeClr val="bg1">
                  <a:lumMod val="50000"/>
                </a:schemeClr>
              </a:solidFill>
            </a:endParaRPr>
          </a:p>
          <a:p>
            <a:pPr>
              <a:defRPr/>
            </a:pPr>
            <a:r>
              <a:rPr lang="ja-JP" altLang="en-US" dirty="0">
                <a:solidFill>
                  <a:schemeClr val="bg1">
                    <a:lumMod val="50000"/>
                  </a:schemeClr>
                </a:solidFill>
              </a:rPr>
              <a:t>結露の為、大量のカビ発生</a:t>
            </a:r>
            <a:endParaRPr lang="en-US" altLang="ja-JP" dirty="0">
              <a:solidFill>
                <a:schemeClr val="bg1">
                  <a:lumMod val="50000"/>
                </a:schemeClr>
              </a:solidFill>
            </a:endParaRPr>
          </a:p>
          <a:p>
            <a:pPr>
              <a:defRPr/>
            </a:pPr>
            <a:endParaRPr lang="en-US" altLang="ja-JP" dirty="0">
              <a:solidFill>
                <a:schemeClr val="bg1">
                  <a:lumMod val="50000"/>
                </a:schemeClr>
              </a:solidFill>
            </a:endParaRPr>
          </a:p>
          <a:p>
            <a:pPr>
              <a:defRPr/>
            </a:pPr>
            <a:r>
              <a:rPr lang="en-US" altLang="ja-JP" dirty="0">
                <a:solidFill>
                  <a:schemeClr val="bg1">
                    <a:lumMod val="50000"/>
                  </a:schemeClr>
                </a:solidFill>
              </a:rPr>
              <a:t>HACCP(</a:t>
            </a:r>
            <a:r>
              <a:rPr lang="ja-JP" altLang="en-US" dirty="0">
                <a:solidFill>
                  <a:schemeClr val="bg1">
                    <a:lumMod val="50000"/>
                  </a:schemeClr>
                </a:solidFill>
              </a:rPr>
              <a:t>食品衛生法）</a:t>
            </a:r>
            <a:endParaRPr lang="en-US" altLang="ja-JP" dirty="0">
              <a:solidFill>
                <a:schemeClr val="bg1">
                  <a:lumMod val="50000"/>
                </a:schemeClr>
              </a:solidFill>
            </a:endParaRPr>
          </a:p>
          <a:p>
            <a:pPr>
              <a:defRPr/>
            </a:pPr>
            <a:r>
              <a:rPr lang="ja-JP" altLang="en-US" dirty="0">
                <a:solidFill>
                  <a:schemeClr val="bg1">
                    <a:lumMod val="50000"/>
                  </a:schemeClr>
                </a:solidFill>
              </a:rPr>
              <a:t>対応工場であるがカビの為、更新が出来ないと建築施工会社よりトラブル解決の依頼案件</a:t>
            </a:r>
            <a:endParaRPr lang="en-US" altLang="ja-JP" dirty="0">
              <a:solidFill>
                <a:schemeClr val="bg1">
                  <a:lumMod val="50000"/>
                </a:schemeClr>
              </a:solidFill>
            </a:endParaRPr>
          </a:p>
          <a:p>
            <a:pPr>
              <a:defRPr/>
            </a:pPr>
            <a:endParaRPr lang="en-US" altLang="ja-JP" dirty="0">
              <a:solidFill>
                <a:schemeClr val="bg1">
                  <a:lumMod val="50000"/>
                </a:schemeClr>
              </a:solidFill>
            </a:endParaRPr>
          </a:p>
          <a:p>
            <a:pPr>
              <a:defRPr/>
            </a:pPr>
            <a:r>
              <a:rPr lang="ja-JP" altLang="en-US" dirty="0">
                <a:solidFill>
                  <a:schemeClr val="bg1">
                    <a:lumMod val="50000"/>
                  </a:schemeClr>
                </a:solidFill>
              </a:rPr>
              <a:t>カビを除去後、特殊カビ抗菌剤塗料を塗布しカビの</a:t>
            </a:r>
            <a:endParaRPr lang="en-US" altLang="ja-JP" dirty="0">
              <a:solidFill>
                <a:schemeClr val="bg1">
                  <a:lumMod val="50000"/>
                </a:schemeClr>
              </a:solidFill>
            </a:endParaRPr>
          </a:p>
          <a:p>
            <a:pPr>
              <a:defRPr/>
            </a:pPr>
            <a:r>
              <a:rPr lang="ja-JP" altLang="en-US" dirty="0">
                <a:solidFill>
                  <a:schemeClr val="bg1">
                    <a:lumMod val="50000"/>
                  </a:schemeClr>
                </a:solidFill>
              </a:rPr>
              <a:t>原因である結露対策工事を</a:t>
            </a:r>
            <a:r>
              <a:rPr lang="en-US" altLang="ja-JP" dirty="0">
                <a:solidFill>
                  <a:schemeClr val="bg1">
                    <a:lumMod val="50000"/>
                  </a:schemeClr>
                </a:solidFill>
              </a:rPr>
              <a:t>AGF012</a:t>
            </a:r>
            <a:r>
              <a:rPr lang="ja-JP" altLang="en-US" dirty="0">
                <a:solidFill>
                  <a:schemeClr val="bg1">
                    <a:lumMod val="50000"/>
                  </a:schemeClr>
                </a:solidFill>
              </a:rPr>
              <a:t>で施行</a:t>
            </a:r>
            <a:endParaRPr lang="en-US" altLang="ja-JP" dirty="0">
              <a:solidFill>
                <a:schemeClr val="bg1">
                  <a:lumMod val="50000"/>
                </a:schemeClr>
              </a:solidFill>
            </a:endParaRPr>
          </a:p>
          <a:p>
            <a:pPr>
              <a:defRPr/>
            </a:pPr>
            <a:r>
              <a:rPr lang="ja-JP" altLang="en-US" dirty="0">
                <a:solidFill>
                  <a:schemeClr val="bg1">
                    <a:lumMod val="50000"/>
                  </a:schemeClr>
                </a:solidFill>
              </a:rPr>
              <a:t>温度差の減少で結露が殆どなくなり</a:t>
            </a:r>
            <a:r>
              <a:rPr lang="en-US" altLang="ja-JP" dirty="0">
                <a:solidFill>
                  <a:schemeClr val="bg1">
                    <a:lumMod val="50000"/>
                  </a:schemeClr>
                </a:solidFill>
              </a:rPr>
              <a:t>HACCP</a:t>
            </a:r>
            <a:r>
              <a:rPr lang="ja-JP" altLang="en-US" dirty="0">
                <a:solidFill>
                  <a:schemeClr val="bg1">
                    <a:lumMod val="50000"/>
                  </a:schemeClr>
                </a:solidFill>
              </a:rPr>
              <a:t>更新も完了した事例</a:t>
            </a:r>
            <a:endParaRPr lang="en-US" altLang="ja-JP" dirty="0">
              <a:solidFill>
                <a:schemeClr val="bg1">
                  <a:lumMod val="50000"/>
                </a:schemeClr>
              </a:solidFill>
            </a:endParaRPr>
          </a:p>
          <a:p>
            <a:pPr>
              <a:defRPr/>
            </a:pPr>
            <a:endParaRPr lang="en-US" altLang="ja-JP" dirty="0">
              <a:solidFill>
                <a:schemeClr val="bg1">
                  <a:lumMod val="50000"/>
                </a:schemeClr>
              </a:solidFill>
            </a:endParaRPr>
          </a:p>
        </p:txBody>
      </p:sp>
      <p:sp>
        <p:nvSpPr>
          <p:cNvPr id="20487" name="タイトル 2">
            <a:extLst>
              <a:ext uri="{FF2B5EF4-FFF2-40B4-BE49-F238E27FC236}">
                <a16:creationId xmlns:a16="http://schemas.microsoft.com/office/drawing/2014/main" id="{BA261EFF-0C33-F967-E48F-307D95CB79AD}"/>
              </a:ext>
            </a:extLst>
          </p:cNvPr>
          <p:cNvSpPr txBox="1">
            <a:spLocks/>
          </p:cNvSpPr>
          <p:nvPr/>
        </p:nvSpPr>
        <p:spPr bwMode="auto">
          <a:xfrm>
            <a:off x="242888" y="115888"/>
            <a:ext cx="9202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r>
              <a:rPr lang="en-US" altLang="ja-JP" sz="2000">
                <a:solidFill>
                  <a:srgbClr val="7F7F7F"/>
                </a:solidFill>
              </a:rPr>
              <a:t>14.</a:t>
            </a:r>
            <a:r>
              <a:rPr lang="ja-JP" altLang="en-US" sz="2000">
                <a:solidFill>
                  <a:srgbClr val="7F7F7F"/>
                </a:solidFill>
              </a:rPr>
              <a:t>施工事例（プライム＆防カビ抗菌剤処理による結露とカビ対策）</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E1EBA4F4-7E08-E809-FDEC-DE3716EAA1A0}"/>
              </a:ext>
            </a:extLst>
          </p:cNvPr>
          <p:cNvSpPr>
            <a:spLocks noGrp="1"/>
          </p:cNvSpPr>
          <p:nvPr>
            <p:ph type="ftr" sz="quarter" idx="10"/>
          </p:nvPr>
        </p:nvSpPr>
        <p:spPr/>
        <p:txBody>
          <a:bodyPr/>
          <a:lstStyle/>
          <a:p>
            <a:pPr>
              <a:defRPr/>
            </a:pPr>
            <a:r>
              <a:rPr lang="en-US" altLang="ja-JP"/>
              <a:t>Copyright(C)</a:t>
            </a:r>
            <a:r>
              <a:rPr lang="ja-JP" altLang="en-US"/>
              <a:t>　</a:t>
            </a:r>
            <a:r>
              <a:rPr lang="en-US" altLang="ja-JP"/>
              <a:t>PRIME</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21507" name="スライド番号プレースホルダー 4">
            <a:extLst>
              <a:ext uri="{FF2B5EF4-FFF2-40B4-BE49-F238E27FC236}">
                <a16:creationId xmlns:a16="http://schemas.microsoft.com/office/drawing/2014/main" id="{9866A0DD-F4A6-5C1E-C2BE-72BEEE5D596F}"/>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4C6A826C-03C4-440F-BBA2-581BD357878A}" type="slidenum">
              <a:rPr lang="ja-JP" altLang="en-US" sz="1800" smtClean="0">
                <a:solidFill>
                  <a:srgbClr val="898989"/>
                </a:solidFill>
              </a:rPr>
              <a:pPr>
                <a:spcBef>
                  <a:spcPct val="0"/>
                </a:spcBef>
                <a:buFontTx/>
                <a:buNone/>
              </a:pPr>
              <a:t>16</a:t>
            </a:fld>
            <a:endParaRPr lang="ja-JP" altLang="en-US" sz="1800">
              <a:solidFill>
                <a:srgbClr val="898989"/>
              </a:solidFill>
            </a:endParaRPr>
          </a:p>
        </p:txBody>
      </p:sp>
      <p:sp>
        <p:nvSpPr>
          <p:cNvPr id="12" name="タイトル 2">
            <a:extLst>
              <a:ext uri="{FF2B5EF4-FFF2-40B4-BE49-F238E27FC236}">
                <a16:creationId xmlns:a16="http://schemas.microsoft.com/office/drawing/2014/main" id="{72CF13FF-5484-B2BE-E8F0-D56ECEC7D631}"/>
              </a:ext>
            </a:extLst>
          </p:cNvPr>
          <p:cNvSpPr>
            <a:spLocks noGrp="1"/>
          </p:cNvSpPr>
          <p:nvPr>
            <p:ph type="title"/>
          </p:nvPr>
        </p:nvSpPr>
        <p:spPr>
          <a:xfrm>
            <a:off x="242888" y="115888"/>
            <a:ext cx="9202737" cy="339725"/>
          </a:xfrm>
        </p:spPr>
        <p:txBody>
          <a:bodyPr/>
          <a:lstStyle/>
          <a:p>
            <a:pPr>
              <a:defRPr/>
            </a:pPr>
            <a:r>
              <a:rPr lang="en-US" altLang="ja-JP" dirty="0">
                <a:latin typeface="Meiryo UI" panose="020B0604030504040204" pitchFamily="50" charset="-128"/>
                <a:ea typeface="Meiryo UI" panose="020B0604030504040204" pitchFamily="50" charset="-128"/>
              </a:rPr>
              <a:t>15.</a:t>
            </a:r>
            <a:r>
              <a:rPr lang="ja-JP" altLang="en-US" dirty="0">
                <a:latin typeface="Meiryo UI" panose="020B0604030504040204" pitchFamily="50" charset="-128"/>
                <a:ea typeface="Meiryo UI" panose="020B0604030504040204" pitchFamily="50" charset="-128"/>
              </a:rPr>
              <a:t>施工事例（地下ボイラ室ー蒸気配管保温修繕）</a:t>
            </a:r>
          </a:p>
        </p:txBody>
      </p:sp>
      <p:grpSp>
        <p:nvGrpSpPr>
          <p:cNvPr id="21509" name="グループ化 9">
            <a:extLst>
              <a:ext uri="{FF2B5EF4-FFF2-40B4-BE49-F238E27FC236}">
                <a16:creationId xmlns:a16="http://schemas.microsoft.com/office/drawing/2014/main" id="{956E8187-DE12-6C34-04DA-2D707E80AF62}"/>
              </a:ext>
            </a:extLst>
          </p:cNvPr>
          <p:cNvGrpSpPr>
            <a:grpSpLocks/>
          </p:cNvGrpSpPr>
          <p:nvPr/>
        </p:nvGrpSpPr>
        <p:grpSpPr bwMode="auto">
          <a:xfrm>
            <a:off x="830263" y="885825"/>
            <a:ext cx="6946900" cy="5064125"/>
            <a:chOff x="863600" y="1001854"/>
            <a:chExt cx="7455046" cy="5127185"/>
          </a:xfrm>
        </p:grpSpPr>
        <p:pic>
          <p:nvPicPr>
            <p:cNvPr id="21514" name="図 6">
              <a:extLst>
                <a:ext uri="{FF2B5EF4-FFF2-40B4-BE49-F238E27FC236}">
                  <a16:creationId xmlns:a16="http://schemas.microsoft.com/office/drawing/2014/main" id="{6C3384E9-4D95-B93F-B0A2-4E13AEB306C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3600" y="1001854"/>
              <a:ext cx="2160240" cy="512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図 7">
              <a:extLst>
                <a:ext uri="{FF2B5EF4-FFF2-40B4-BE49-F238E27FC236}">
                  <a16:creationId xmlns:a16="http://schemas.microsoft.com/office/drawing/2014/main" id="{03ABAD50-FDFF-A64B-5DA2-67AE488E1AC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45261" y="1001854"/>
              <a:ext cx="2125983" cy="509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図 8">
              <a:extLst>
                <a:ext uri="{FF2B5EF4-FFF2-40B4-BE49-F238E27FC236}">
                  <a16:creationId xmlns:a16="http://schemas.microsoft.com/office/drawing/2014/main" id="{F51BF40E-7D7B-04AF-8698-B9B27F4C1E7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92664" y="1001854"/>
              <a:ext cx="2125982" cy="509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テキスト ボックス 13">
            <a:extLst>
              <a:ext uri="{FF2B5EF4-FFF2-40B4-BE49-F238E27FC236}">
                <a16:creationId xmlns:a16="http://schemas.microsoft.com/office/drawing/2014/main" id="{8B9FE06A-91B6-F03F-3B8E-19AC4847B86D}"/>
              </a:ext>
            </a:extLst>
          </p:cNvPr>
          <p:cNvSpPr txBox="1"/>
          <p:nvPr/>
        </p:nvSpPr>
        <p:spPr>
          <a:xfrm>
            <a:off x="103188" y="885825"/>
            <a:ext cx="461962" cy="5064125"/>
          </a:xfrm>
          <a:prstGeom prst="rect">
            <a:avLst/>
          </a:prstGeom>
          <a:solidFill>
            <a:schemeClr val="accent6">
              <a:lumMod val="20000"/>
              <a:lumOff val="80000"/>
            </a:schemeClr>
          </a:solidFill>
          <a:ln>
            <a:solidFill>
              <a:srgbClr val="F68B1F"/>
            </a:solidFill>
          </a:ln>
        </p:spPr>
        <p:txBody>
          <a:bodyPr vert="eaVert">
            <a:spAutoFit/>
          </a:bodyPr>
          <a:lstStyle/>
          <a:p>
            <a:pPr algn="ctr">
              <a:defRPr/>
            </a:pPr>
            <a:r>
              <a:rPr lang="ja-JP" altLang="en-US" dirty="0">
                <a:solidFill>
                  <a:schemeClr val="bg1">
                    <a:lumMod val="50000"/>
                  </a:schemeClr>
                </a:solidFill>
                <a:latin typeface="+mn-ea"/>
                <a:ea typeface="+mn-ea"/>
              </a:rPr>
              <a:t>施工事例　池袋　蒸気配管保温修繕工事</a:t>
            </a:r>
          </a:p>
        </p:txBody>
      </p:sp>
      <p:sp>
        <p:nvSpPr>
          <p:cNvPr id="15" name="正方形/長方形 14">
            <a:extLst>
              <a:ext uri="{FF2B5EF4-FFF2-40B4-BE49-F238E27FC236}">
                <a16:creationId xmlns:a16="http://schemas.microsoft.com/office/drawing/2014/main" id="{66949A53-AE20-E8DE-78C7-18E7CB5CD0D4}"/>
              </a:ext>
            </a:extLst>
          </p:cNvPr>
          <p:cNvSpPr/>
          <p:nvPr/>
        </p:nvSpPr>
        <p:spPr>
          <a:xfrm>
            <a:off x="5795963" y="4379913"/>
            <a:ext cx="4224337" cy="1747837"/>
          </a:xfrm>
          <a:prstGeom prst="rect">
            <a:avLst/>
          </a:prstGeom>
          <a:solidFill>
            <a:schemeClr val="bg1"/>
          </a:solidFill>
          <a:ln w="9525">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chemeClr val="bg1">
                    <a:lumMod val="50000"/>
                  </a:schemeClr>
                </a:solidFill>
              </a:rPr>
              <a:t>某電鉄池袋商業ビル</a:t>
            </a:r>
            <a:endParaRPr lang="en-US" altLang="ja-JP" dirty="0">
              <a:solidFill>
                <a:schemeClr val="bg1">
                  <a:lumMod val="50000"/>
                </a:schemeClr>
              </a:solidFill>
            </a:endParaRPr>
          </a:p>
          <a:p>
            <a:pPr>
              <a:defRPr/>
            </a:pPr>
            <a:r>
              <a:rPr lang="ja-JP" altLang="en-US" dirty="0">
                <a:solidFill>
                  <a:schemeClr val="bg1">
                    <a:lumMod val="50000"/>
                  </a:schemeClr>
                </a:solidFill>
              </a:rPr>
              <a:t>地下ピットボイラー室蒸気配管保温</a:t>
            </a:r>
            <a:endParaRPr lang="en-US" altLang="ja-JP" dirty="0">
              <a:solidFill>
                <a:schemeClr val="bg1">
                  <a:lumMod val="50000"/>
                </a:schemeClr>
              </a:solidFill>
            </a:endParaRPr>
          </a:p>
          <a:p>
            <a:pPr>
              <a:defRPr/>
            </a:pPr>
            <a:r>
              <a:rPr lang="ja-JP" altLang="en-US" dirty="0">
                <a:solidFill>
                  <a:schemeClr val="bg1">
                    <a:lumMod val="50000"/>
                  </a:schemeClr>
                </a:solidFill>
              </a:rPr>
              <a:t>施工前バルブ・配管温度⇒</a:t>
            </a:r>
            <a:r>
              <a:rPr lang="en-US" altLang="ja-JP" dirty="0">
                <a:solidFill>
                  <a:schemeClr val="bg1">
                    <a:lumMod val="50000"/>
                  </a:schemeClr>
                </a:solidFill>
              </a:rPr>
              <a:t>102.0</a:t>
            </a:r>
            <a:r>
              <a:rPr lang="ja-JP" altLang="en-US" dirty="0">
                <a:solidFill>
                  <a:schemeClr val="bg1">
                    <a:lumMod val="50000"/>
                  </a:schemeClr>
                </a:solidFill>
              </a:rPr>
              <a:t>℃</a:t>
            </a:r>
            <a:endParaRPr lang="en-US" altLang="ja-JP" dirty="0">
              <a:solidFill>
                <a:schemeClr val="bg1">
                  <a:lumMod val="50000"/>
                </a:schemeClr>
              </a:solidFill>
            </a:endParaRPr>
          </a:p>
          <a:p>
            <a:pPr>
              <a:defRPr/>
            </a:pPr>
            <a:r>
              <a:rPr lang="ja-JP" altLang="en-US" dirty="0">
                <a:solidFill>
                  <a:schemeClr val="bg1">
                    <a:lumMod val="50000"/>
                  </a:schemeClr>
                </a:solidFill>
              </a:rPr>
              <a:t>プライム施工後温度⇒</a:t>
            </a:r>
            <a:r>
              <a:rPr lang="en-US" altLang="ja-JP" dirty="0">
                <a:solidFill>
                  <a:schemeClr val="bg1">
                    <a:lumMod val="50000"/>
                  </a:schemeClr>
                </a:solidFill>
              </a:rPr>
              <a:t>34.6</a:t>
            </a:r>
            <a:r>
              <a:rPr lang="ja-JP" altLang="en-US" dirty="0">
                <a:solidFill>
                  <a:schemeClr val="bg1">
                    <a:lumMod val="50000"/>
                  </a:schemeClr>
                </a:solidFill>
              </a:rPr>
              <a:t>℃</a:t>
            </a:r>
            <a:endParaRPr lang="en-US" altLang="ja-JP" dirty="0">
              <a:solidFill>
                <a:schemeClr val="bg1">
                  <a:lumMod val="50000"/>
                </a:schemeClr>
              </a:solidFill>
            </a:endParaRPr>
          </a:p>
          <a:p>
            <a:pPr>
              <a:defRPr/>
            </a:pPr>
            <a:r>
              <a:rPr lang="ja-JP" altLang="en-US" dirty="0">
                <a:solidFill>
                  <a:schemeClr val="bg1">
                    <a:lumMod val="50000"/>
                  </a:schemeClr>
                </a:solidFill>
              </a:rPr>
              <a:t>施工により</a:t>
            </a:r>
            <a:r>
              <a:rPr lang="en-US" altLang="ja-JP" dirty="0">
                <a:solidFill>
                  <a:srgbClr val="FF0000"/>
                </a:solidFill>
              </a:rPr>
              <a:t>67.4</a:t>
            </a:r>
            <a:r>
              <a:rPr lang="ja-JP" altLang="en-US" dirty="0">
                <a:solidFill>
                  <a:srgbClr val="FF0000"/>
                </a:solidFill>
              </a:rPr>
              <a:t>℃　約</a:t>
            </a:r>
            <a:r>
              <a:rPr lang="en-US" altLang="ja-JP" dirty="0">
                <a:solidFill>
                  <a:srgbClr val="FF0000"/>
                </a:solidFill>
              </a:rPr>
              <a:t>66%</a:t>
            </a:r>
            <a:r>
              <a:rPr lang="ja-JP" altLang="en-US" dirty="0">
                <a:solidFill>
                  <a:schemeClr val="bg1">
                    <a:lumMod val="50000"/>
                  </a:schemeClr>
                </a:solidFill>
              </a:rPr>
              <a:t>下がりました。</a:t>
            </a:r>
            <a:endParaRPr lang="en-US" altLang="ja-JP" dirty="0">
              <a:solidFill>
                <a:schemeClr val="bg1">
                  <a:lumMod val="50000"/>
                </a:schemeClr>
              </a:solidFill>
            </a:endParaRPr>
          </a:p>
          <a:p>
            <a:pPr>
              <a:defRPr/>
            </a:pPr>
            <a:r>
              <a:rPr lang="ja-JP" altLang="en-US" dirty="0">
                <a:solidFill>
                  <a:schemeClr val="bg1">
                    <a:lumMod val="50000"/>
                  </a:schemeClr>
                </a:solidFill>
              </a:rPr>
              <a:t>熱効率ダウン防止⇒効果大幅電気代節電</a:t>
            </a:r>
          </a:p>
        </p:txBody>
      </p:sp>
      <p:sp>
        <p:nvSpPr>
          <p:cNvPr id="16" name="正方形/長方形 15">
            <a:extLst>
              <a:ext uri="{FF2B5EF4-FFF2-40B4-BE49-F238E27FC236}">
                <a16:creationId xmlns:a16="http://schemas.microsoft.com/office/drawing/2014/main" id="{0C7E6FA5-F8EF-F222-7A77-11F41EF0B264}"/>
              </a:ext>
            </a:extLst>
          </p:cNvPr>
          <p:cNvSpPr/>
          <p:nvPr/>
        </p:nvSpPr>
        <p:spPr>
          <a:xfrm>
            <a:off x="7777163" y="941388"/>
            <a:ext cx="2344737" cy="120173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chemeClr val="bg1">
                    <a:lumMod val="50000"/>
                  </a:schemeClr>
                </a:solidFill>
              </a:rPr>
              <a:t>施工前バルブ配管温度</a:t>
            </a:r>
            <a:endParaRPr lang="en-US" altLang="ja-JP" dirty="0">
              <a:solidFill>
                <a:schemeClr val="bg1">
                  <a:lumMod val="50000"/>
                </a:schemeClr>
              </a:solidFill>
            </a:endParaRPr>
          </a:p>
          <a:p>
            <a:pPr>
              <a:defRPr/>
            </a:pPr>
            <a:r>
              <a:rPr lang="ja-JP" altLang="en-US" dirty="0">
                <a:solidFill>
                  <a:schemeClr val="bg1">
                    <a:lumMod val="50000"/>
                  </a:schemeClr>
                </a:solidFill>
              </a:rPr>
              <a:t>⇒</a:t>
            </a:r>
            <a:r>
              <a:rPr lang="en-US" altLang="ja-JP" b="1" dirty="0">
                <a:solidFill>
                  <a:srgbClr val="FF0000"/>
                </a:solidFill>
              </a:rPr>
              <a:t>102.0</a:t>
            </a:r>
            <a:r>
              <a:rPr lang="ja-JP" altLang="en-US" b="1" dirty="0">
                <a:solidFill>
                  <a:srgbClr val="FF0000"/>
                </a:solidFill>
              </a:rPr>
              <a:t>℃</a:t>
            </a:r>
            <a:endParaRPr lang="en-US" altLang="ja-JP" b="1" dirty="0">
              <a:solidFill>
                <a:srgbClr val="FF0000"/>
              </a:solidFill>
            </a:endParaRPr>
          </a:p>
        </p:txBody>
      </p:sp>
      <p:sp>
        <p:nvSpPr>
          <p:cNvPr id="17" name="正方形/長方形 16">
            <a:extLst>
              <a:ext uri="{FF2B5EF4-FFF2-40B4-BE49-F238E27FC236}">
                <a16:creationId xmlns:a16="http://schemas.microsoft.com/office/drawing/2014/main" id="{6AD3116C-0AA5-7392-0101-3E7A16EFC223}"/>
              </a:ext>
            </a:extLst>
          </p:cNvPr>
          <p:cNvSpPr/>
          <p:nvPr/>
        </p:nvSpPr>
        <p:spPr>
          <a:xfrm>
            <a:off x="7777163" y="2705100"/>
            <a:ext cx="2344737" cy="120173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dirty="0">
              <a:solidFill>
                <a:schemeClr val="bg1">
                  <a:lumMod val="50000"/>
                </a:schemeClr>
              </a:solidFill>
            </a:endParaRPr>
          </a:p>
          <a:p>
            <a:pPr>
              <a:defRPr/>
            </a:pPr>
            <a:r>
              <a:rPr lang="ja-JP" altLang="en-US" dirty="0">
                <a:solidFill>
                  <a:schemeClr val="bg1">
                    <a:lumMod val="50000"/>
                  </a:schemeClr>
                </a:solidFill>
              </a:rPr>
              <a:t>施工後バルブ配管温度</a:t>
            </a:r>
            <a:endParaRPr lang="en-US" altLang="ja-JP" dirty="0">
              <a:solidFill>
                <a:schemeClr val="bg1">
                  <a:lumMod val="50000"/>
                </a:schemeClr>
              </a:solidFill>
            </a:endParaRPr>
          </a:p>
          <a:p>
            <a:pPr>
              <a:defRPr/>
            </a:pPr>
            <a:r>
              <a:rPr lang="ja-JP" altLang="en-US" dirty="0">
                <a:solidFill>
                  <a:schemeClr val="bg1">
                    <a:lumMod val="50000"/>
                  </a:schemeClr>
                </a:solidFill>
              </a:rPr>
              <a:t>⇒</a:t>
            </a:r>
            <a:r>
              <a:rPr lang="en-US" altLang="ja-JP" b="1" dirty="0">
                <a:solidFill>
                  <a:srgbClr val="FF0000"/>
                </a:solidFill>
              </a:rPr>
              <a:t>34.6</a:t>
            </a:r>
            <a:r>
              <a:rPr lang="ja-JP" altLang="en-US" b="1" dirty="0">
                <a:solidFill>
                  <a:srgbClr val="FF0000"/>
                </a:solidFill>
              </a:rPr>
              <a:t>℃</a:t>
            </a:r>
            <a:endParaRPr lang="en-US" altLang="ja-JP" b="1" dirty="0">
              <a:solidFill>
                <a:srgbClr val="FF0000"/>
              </a:solidFill>
            </a:endParaRPr>
          </a:p>
          <a:p>
            <a:pPr>
              <a:defRPr/>
            </a:pPr>
            <a:endParaRPr lang="en-US" altLang="ja-JP" dirty="0">
              <a:solidFill>
                <a:schemeClr val="bg1">
                  <a:lumMod val="5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54122C08-A4E6-06E5-EE7F-8A0FB0490A29}"/>
              </a:ext>
            </a:extLst>
          </p:cNvPr>
          <p:cNvSpPr>
            <a:spLocks noGrp="1"/>
          </p:cNvSpPr>
          <p:nvPr>
            <p:ph type="ftr" sz="quarter" idx="10"/>
          </p:nvPr>
        </p:nvSpPr>
        <p:spPr/>
        <p:txBody>
          <a:bodyPr/>
          <a:lstStyle/>
          <a:p>
            <a:pPr>
              <a:defRPr/>
            </a:pPr>
            <a:r>
              <a:rPr lang="en-US" altLang="ja-JP"/>
              <a:t>Copyright(C)</a:t>
            </a:r>
            <a:r>
              <a:rPr lang="ja-JP" altLang="en-US"/>
              <a:t>　</a:t>
            </a:r>
            <a:r>
              <a:rPr lang="en-US" altLang="ja-JP"/>
              <a:t>PRIME</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22531" name="スライド番号プレースホルダー 4">
            <a:extLst>
              <a:ext uri="{FF2B5EF4-FFF2-40B4-BE49-F238E27FC236}">
                <a16:creationId xmlns:a16="http://schemas.microsoft.com/office/drawing/2014/main" id="{58FEFC1C-7077-4880-6AAA-25A929D5A239}"/>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EF4D1623-09C4-4A95-B561-F674CAB3F5A2}" type="slidenum">
              <a:rPr lang="ja-JP" altLang="en-US" sz="1800" smtClean="0">
                <a:solidFill>
                  <a:srgbClr val="898989"/>
                </a:solidFill>
              </a:rPr>
              <a:pPr>
                <a:spcBef>
                  <a:spcPct val="0"/>
                </a:spcBef>
                <a:buFontTx/>
                <a:buNone/>
              </a:pPr>
              <a:t>17</a:t>
            </a:fld>
            <a:endParaRPr lang="ja-JP" altLang="en-US" sz="1800">
              <a:solidFill>
                <a:srgbClr val="898989"/>
              </a:solidFill>
            </a:endParaRPr>
          </a:p>
        </p:txBody>
      </p:sp>
      <p:sp>
        <p:nvSpPr>
          <p:cNvPr id="12" name="タイトル 2">
            <a:extLst>
              <a:ext uri="{FF2B5EF4-FFF2-40B4-BE49-F238E27FC236}">
                <a16:creationId xmlns:a16="http://schemas.microsoft.com/office/drawing/2014/main" id="{C2B73F64-4238-6803-CA4F-47BDD97C7F14}"/>
              </a:ext>
            </a:extLst>
          </p:cNvPr>
          <p:cNvSpPr>
            <a:spLocks noGrp="1"/>
          </p:cNvSpPr>
          <p:nvPr>
            <p:ph type="title"/>
          </p:nvPr>
        </p:nvSpPr>
        <p:spPr>
          <a:xfrm>
            <a:off x="242888" y="115888"/>
            <a:ext cx="9982200" cy="365125"/>
          </a:xfrm>
        </p:spPr>
        <p:txBody>
          <a:bodyPr/>
          <a:lstStyle/>
          <a:p>
            <a:pPr>
              <a:defRPr/>
            </a:pPr>
            <a:r>
              <a:rPr lang="en-US" altLang="ja-JP" dirty="0">
                <a:latin typeface="Meiryo UI" panose="020B0604030504040204" pitchFamily="50" charset="-128"/>
                <a:ea typeface="Meiryo UI" panose="020B0604030504040204" pitchFamily="50" charset="-128"/>
              </a:rPr>
              <a:t>16.</a:t>
            </a:r>
            <a:r>
              <a:rPr lang="ja-JP" altLang="en-US" dirty="0">
                <a:latin typeface="Meiryo UI" panose="020B0604030504040204" pitchFamily="50" charset="-128"/>
                <a:ea typeface="Meiryo UI" panose="020B0604030504040204" pitchFamily="50" charset="-128"/>
              </a:rPr>
              <a:t>タウニーハウスモデルルーム遮熱・断熱工事</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屋根・床）（右・・施工あり　左・・施工なし）</a:t>
            </a:r>
          </a:p>
        </p:txBody>
      </p:sp>
      <p:sp>
        <p:nvSpPr>
          <p:cNvPr id="14" name="テキスト ボックス 13">
            <a:extLst>
              <a:ext uri="{FF2B5EF4-FFF2-40B4-BE49-F238E27FC236}">
                <a16:creationId xmlns:a16="http://schemas.microsoft.com/office/drawing/2014/main" id="{22B807EF-1BA1-FAC3-E18E-E1411D78C83B}"/>
              </a:ext>
            </a:extLst>
          </p:cNvPr>
          <p:cNvSpPr txBox="1"/>
          <p:nvPr/>
        </p:nvSpPr>
        <p:spPr>
          <a:xfrm>
            <a:off x="179388" y="936625"/>
            <a:ext cx="461962" cy="5064125"/>
          </a:xfrm>
          <a:prstGeom prst="rect">
            <a:avLst/>
          </a:prstGeom>
          <a:solidFill>
            <a:schemeClr val="accent6">
              <a:lumMod val="20000"/>
              <a:lumOff val="80000"/>
            </a:schemeClr>
          </a:solidFill>
          <a:ln>
            <a:solidFill>
              <a:srgbClr val="F68B1F"/>
            </a:solidFill>
          </a:ln>
        </p:spPr>
        <p:txBody>
          <a:bodyPr vert="eaVert">
            <a:spAutoFit/>
          </a:bodyPr>
          <a:lstStyle/>
          <a:p>
            <a:pPr algn="ctr">
              <a:defRPr/>
            </a:pPr>
            <a:r>
              <a:rPr lang="ja-JP" altLang="en-US" dirty="0">
                <a:solidFill>
                  <a:schemeClr val="bg1">
                    <a:lumMod val="50000"/>
                  </a:schemeClr>
                </a:solidFill>
                <a:latin typeface="+mn-ea"/>
                <a:ea typeface="+mn-ea"/>
              </a:rPr>
              <a:t>施工事例　タウニーハウスモデルルーム</a:t>
            </a:r>
            <a:endParaRPr lang="en-US" altLang="ja-JP" dirty="0">
              <a:solidFill>
                <a:schemeClr val="bg1">
                  <a:lumMod val="50000"/>
                </a:schemeClr>
              </a:solidFill>
              <a:latin typeface="+mn-ea"/>
              <a:ea typeface="+mn-ea"/>
            </a:endParaRPr>
          </a:p>
        </p:txBody>
      </p:sp>
      <p:grpSp>
        <p:nvGrpSpPr>
          <p:cNvPr id="22534" name="グループ化 5">
            <a:extLst>
              <a:ext uri="{FF2B5EF4-FFF2-40B4-BE49-F238E27FC236}">
                <a16:creationId xmlns:a16="http://schemas.microsoft.com/office/drawing/2014/main" id="{18488558-1E92-5FCF-3F46-C5D14B2D75D3}"/>
              </a:ext>
            </a:extLst>
          </p:cNvPr>
          <p:cNvGrpSpPr>
            <a:grpSpLocks/>
          </p:cNvGrpSpPr>
          <p:nvPr/>
        </p:nvGrpSpPr>
        <p:grpSpPr bwMode="auto">
          <a:xfrm>
            <a:off x="782638" y="936625"/>
            <a:ext cx="9202737" cy="2949575"/>
            <a:chOff x="1800176" y="963697"/>
            <a:chExt cx="10144948" cy="3021952"/>
          </a:xfrm>
        </p:grpSpPr>
        <p:pic>
          <p:nvPicPr>
            <p:cNvPr id="22538" name="図 1">
              <a:extLst>
                <a:ext uri="{FF2B5EF4-FFF2-40B4-BE49-F238E27FC236}">
                  <a16:creationId xmlns:a16="http://schemas.microsoft.com/office/drawing/2014/main" id="{9C1AB174-B684-4051-8CB2-57EF4916738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00176" y="963697"/>
              <a:ext cx="5014051" cy="302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図 2">
              <a:extLst>
                <a:ext uri="{FF2B5EF4-FFF2-40B4-BE49-F238E27FC236}">
                  <a16:creationId xmlns:a16="http://schemas.microsoft.com/office/drawing/2014/main" id="{8B785FB3-5E71-63A1-7586-A06F8F7488B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45517" y="963697"/>
              <a:ext cx="4999607" cy="302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535" name="図 6">
            <a:extLst>
              <a:ext uri="{FF2B5EF4-FFF2-40B4-BE49-F238E27FC236}">
                <a16:creationId xmlns:a16="http://schemas.microsoft.com/office/drawing/2014/main" id="{20863ADB-5DAC-B09A-62D1-DC931ACDA1F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7088" y="3984625"/>
            <a:ext cx="4016375"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図 7">
            <a:extLst>
              <a:ext uri="{FF2B5EF4-FFF2-40B4-BE49-F238E27FC236}">
                <a16:creationId xmlns:a16="http://schemas.microsoft.com/office/drawing/2014/main" id="{916C88B8-D96C-11A1-2F97-0B793F62D9A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10138" y="3984625"/>
            <a:ext cx="1824037"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図 9">
            <a:extLst>
              <a:ext uri="{FF2B5EF4-FFF2-40B4-BE49-F238E27FC236}">
                <a16:creationId xmlns:a16="http://schemas.microsoft.com/office/drawing/2014/main" id="{8ECBF58A-673B-5B8D-A8C4-38A8955EE0C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42138" y="4365625"/>
            <a:ext cx="3043237"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1BFF67C8-B7A9-2737-9BA3-7BC0D8765755}"/>
              </a:ext>
            </a:extLst>
          </p:cNvPr>
          <p:cNvSpPr>
            <a:spLocks noGrp="1"/>
          </p:cNvSpPr>
          <p:nvPr>
            <p:ph type="ftr" sz="quarter" idx="10"/>
          </p:nvPr>
        </p:nvSpPr>
        <p:spPr/>
        <p:txBody>
          <a:bodyPr/>
          <a:lstStyle/>
          <a:p>
            <a:pPr>
              <a:defRPr/>
            </a:pPr>
            <a:r>
              <a:rPr lang="en-US" altLang="ja-JP"/>
              <a:t>Copyright(C)</a:t>
            </a:r>
            <a:r>
              <a:rPr lang="ja-JP" altLang="en-US"/>
              <a:t>　</a:t>
            </a:r>
            <a:r>
              <a:rPr lang="en-US" altLang="ja-JP"/>
              <a:t>PRIME</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23555" name="スライド番号プレースホルダー 4">
            <a:extLst>
              <a:ext uri="{FF2B5EF4-FFF2-40B4-BE49-F238E27FC236}">
                <a16:creationId xmlns:a16="http://schemas.microsoft.com/office/drawing/2014/main" id="{5FEAE73F-80EC-C202-BFEF-A5BD2524BD66}"/>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038092DE-B773-4289-9E06-5CE16B8F7ACE}" type="slidenum">
              <a:rPr lang="ja-JP" altLang="en-US" sz="1800" smtClean="0">
                <a:solidFill>
                  <a:srgbClr val="898989"/>
                </a:solidFill>
              </a:rPr>
              <a:pPr>
                <a:spcBef>
                  <a:spcPct val="0"/>
                </a:spcBef>
                <a:buFontTx/>
                <a:buNone/>
              </a:pPr>
              <a:t>18</a:t>
            </a:fld>
            <a:endParaRPr lang="ja-JP" altLang="en-US" sz="1800">
              <a:solidFill>
                <a:srgbClr val="898989"/>
              </a:solidFill>
            </a:endParaRPr>
          </a:p>
        </p:txBody>
      </p:sp>
      <p:sp>
        <p:nvSpPr>
          <p:cNvPr id="12" name="タイトル 2">
            <a:extLst>
              <a:ext uri="{FF2B5EF4-FFF2-40B4-BE49-F238E27FC236}">
                <a16:creationId xmlns:a16="http://schemas.microsoft.com/office/drawing/2014/main" id="{98D4708C-949B-7DB5-8C1B-39A918CACA50}"/>
              </a:ext>
            </a:extLst>
          </p:cNvPr>
          <p:cNvSpPr>
            <a:spLocks noGrp="1"/>
          </p:cNvSpPr>
          <p:nvPr>
            <p:ph type="title"/>
          </p:nvPr>
        </p:nvSpPr>
        <p:spPr>
          <a:xfrm>
            <a:off x="242888" y="115888"/>
            <a:ext cx="9202737" cy="339725"/>
          </a:xfrm>
        </p:spPr>
        <p:txBody>
          <a:bodyPr/>
          <a:lstStyle/>
          <a:p>
            <a:pPr>
              <a:defRPr/>
            </a:pP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タウニーハウスモデルルーム　温度比較検証（</a:t>
            </a:r>
            <a:r>
              <a:rPr lang="en-US" altLang="ja-JP" dirty="0">
                <a:latin typeface="Meiryo UI" panose="020B0604030504040204" pitchFamily="50" charset="-128"/>
                <a:ea typeface="Meiryo UI" panose="020B0604030504040204" pitchFamily="50" charset="-128"/>
              </a:rPr>
              <a:t>2020</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6</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日）</a:t>
            </a:r>
          </a:p>
        </p:txBody>
      </p:sp>
      <p:sp>
        <p:nvSpPr>
          <p:cNvPr id="14" name="テキスト ボックス 13">
            <a:extLst>
              <a:ext uri="{FF2B5EF4-FFF2-40B4-BE49-F238E27FC236}">
                <a16:creationId xmlns:a16="http://schemas.microsoft.com/office/drawing/2014/main" id="{EE2FE6B5-4213-3AEB-57F4-B498BCE1ED33}"/>
              </a:ext>
            </a:extLst>
          </p:cNvPr>
          <p:cNvSpPr txBox="1"/>
          <p:nvPr/>
        </p:nvSpPr>
        <p:spPr>
          <a:xfrm>
            <a:off x="179388" y="865188"/>
            <a:ext cx="461962" cy="5135562"/>
          </a:xfrm>
          <a:prstGeom prst="rect">
            <a:avLst/>
          </a:prstGeom>
          <a:solidFill>
            <a:schemeClr val="accent6">
              <a:lumMod val="20000"/>
              <a:lumOff val="80000"/>
            </a:schemeClr>
          </a:solidFill>
          <a:ln>
            <a:solidFill>
              <a:srgbClr val="F68B1F"/>
            </a:solidFill>
          </a:ln>
        </p:spPr>
        <p:txBody>
          <a:bodyPr vert="eaVert">
            <a:spAutoFit/>
          </a:bodyPr>
          <a:lstStyle/>
          <a:p>
            <a:pPr algn="ctr">
              <a:defRPr/>
            </a:pPr>
            <a:r>
              <a:rPr lang="ja-JP" altLang="en-US" dirty="0">
                <a:solidFill>
                  <a:schemeClr val="bg1">
                    <a:lumMod val="50000"/>
                  </a:schemeClr>
                </a:solidFill>
                <a:latin typeface="+mn-ea"/>
                <a:ea typeface="+mn-ea"/>
              </a:rPr>
              <a:t>施工事例　温度比較検証</a:t>
            </a:r>
            <a:endParaRPr lang="en-US" altLang="ja-JP" dirty="0">
              <a:solidFill>
                <a:schemeClr val="bg1">
                  <a:lumMod val="50000"/>
                </a:schemeClr>
              </a:solidFill>
              <a:latin typeface="+mn-ea"/>
              <a:ea typeface="+mn-ea"/>
            </a:endParaRPr>
          </a:p>
        </p:txBody>
      </p:sp>
      <p:grpSp>
        <p:nvGrpSpPr>
          <p:cNvPr id="23558" name="グループ化 25">
            <a:extLst>
              <a:ext uri="{FF2B5EF4-FFF2-40B4-BE49-F238E27FC236}">
                <a16:creationId xmlns:a16="http://schemas.microsoft.com/office/drawing/2014/main" id="{5EBC14C5-431D-74AB-F161-0069D3C42AA8}"/>
              </a:ext>
            </a:extLst>
          </p:cNvPr>
          <p:cNvGrpSpPr>
            <a:grpSpLocks/>
          </p:cNvGrpSpPr>
          <p:nvPr/>
        </p:nvGrpSpPr>
        <p:grpSpPr bwMode="auto">
          <a:xfrm>
            <a:off x="987425" y="831850"/>
            <a:ext cx="8964613" cy="5329238"/>
            <a:chOff x="831008" y="864400"/>
            <a:chExt cx="8964914" cy="5329336"/>
          </a:xfrm>
        </p:grpSpPr>
        <p:grpSp>
          <p:nvGrpSpPr>
            <p:cNvPr id="23559" name="グループ化 19">
              <a:extLst>
                <a:ext uri="{FF2B5EF4-FFF2-40B4-BE49-F238E27FC236}">
                  <a16:creationId xmlns:a16="http://schemas.microsoft.com/office/drawing/2014/main" id="{23380CF9-95A6-DB01-8FE8-3A8E8798ED25}"/>
                </a:ext>
              </a:extLst>
            </p:cNvPr>
            <p:cNvGrpSpPr>
              <a:grpSpLocks/>
            </p:cNvGrpSpPr>
            <p:nvPr/>
          </p:nvGrpSpPr>
          <p:grpSpPr bwMode="auto">
            <a:xfrm>
              <a:off x="831008" y="864400"/>
              <a:ext cx="2196559" cy="5312445"/>
              <a:chOff x="880519" y="848643"/>
              <a:chExt cx="2196559" cy="5312445"/>
            </a:xfrm>
          </p:grpSpPr>
          <p:pic>
            <p:nvPicPr>
              <p:cNvPr id="23571" name="図 2">
                <a:extLst>
                  <a:ext uri="{FF2B5EF4-FFF2-40B4-BE49-F238E27FC236}">
                    <a16:creationId xmlns:a16="http://schemas.microsoft.com/office/drawing/2014/main" id="{2407662D-8373-71A6-9640-DBC7736AD4F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63676" y="1286174"/>
                <a:ext cx="1430246" cy="261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図 5">
                <a:extLst>
                  <a:ext uri="{FF2B5EF4-FFF2-40B4-BE49-F238E27FC236}">
                    <a16:creationId xmlns:a16="http://schemas.microsoft.com/office/drawing/2014/main" id="{41085F2A-8A8B-F9B3-5A81-BDFEE571812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1389" y="4438730"/>
                <a:ext cx="1994918" cy="172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a:extLst>
                  <a:ext uri="{FF2B5EF4-FFF2-40B4-BE49-F238E27FC236}">
                    <a16:creationId xmlns:a16="http://schemas.microsoft.com/office/drawing/2014/main" id="{918DCDFB-1D75-BA52-5155-BD6AA8B6335A}"/>
                  </a:ext>
                </a:extLst>
              </p:cNvPr>
              <p:cNvSpPr/>
              <p:nvPr/>
            </p:nvSpPr>
            <p:spPr>
              <a:xfrm>
                <a:off x="1120240" y="848643"/>
                <a:ext cx="1692332" cy="339731"/>
              </a:xfrm>
              <a:prstGeom prst="rect">
                <a:avLst/>
              </a:prstGeom>
              <a:solidFill>
                <a:schemeClr val="accent6">
                  <a:lumMod val="20000"/>
                  <a:lumOff val="80000"/>
                </a:schemeClr>
              </a:solidFill>
              <a:ln w="9525">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lumMod val="50000"/>
                      </a:schemeClr>
                    </a:solidFill>
                  </a:rPr>
                  <a:t>室内温度</a:t>
                </a:r>
                <a:r>
                  <a:rPr lang="en-US" altLang="ja-JP" dirty="0">
                    <a:solidFill>
                      <a:schemeClr val="bg1">
                        <a:lumMod val="50000"/>
                      </a:schemeClr>
                    </a:solidFill>
                  </a:rPr>
                  <a:t>24</a:t>
                </a:r>
                <a:r>
                  <a:rPr lang="ja-JP" altLang="en-US" dirty="0">
                    <a:solidFill>
                      <a:schemeClr val="bg1">
                        <a:lumMod val="50000"/>
                      </a:schemeClr>
                    </a:solidFill>
                  </a:rPr>
                  <a:t>℃</a:t>
                </a:r>
                <a:endParaRPr lang="en-US" altLang="ja-JP" dirty="0">
                  <a:solidFill>
                    <a:schemeClr val="bg1">
                      <a:lumMod val="50000"/>
                    </a:schemeClr>
                  </a:solidFill>
                </a:endParaRPr>
              </a:p>
            </p:txBody>
          </p:sp>
          <p:sp>
            <p:nvSpPr>
              <p:cNvPr id="10" name="正方形/長方形 9">
                <a:extLst>
                  <a:ext uri="{FF2B5EF4-FFF2-40B4-BE49-F238E27FC236}">
                    <a16:creationId xmlns:a16="http://schemas.microsoft.com/office/drawing/2014/main" id="{826AA58B-96B2-EBBE-C148-768504DFCAE7}"/>
                  </a:ext>
                </a:extLst>
              </p:cNvPr>
              <p:cNvSpPr/>
              <p:nvPr/>
            </p:nvSpPr>
            <p:spPr>
              <a:xfrm>
                <a:off x="880519" y="4001476"/>
                <a:ext cx="2197174" cy="339731"/>
              </a:xfrm>
              <a:prstGeom prst="rect">
                <a:avLst/>
              </a:prstGeom>
              <a:solidFill>
                <a:schemeClr val="accent6">
                  <a:lumMod val="20000"/>
                  <a:lumOff val="80000"/>
                </a:schemeClr>
              </a:solidFill>
              <a:ln w="9525">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lumMod val="50000"/>
                      </a:schemeClr>
                    </a:solidFill>
                  </a:rPr>
                  <a:t>屋根裏温度</a:t>
                </a:r>
                <a:r>
                  <a:rPr lang="en-US" altLang="ja-JP" dirty="0">
                    <a:solidFill>
                      <a:schemeClr val="bg1">
                        <a:lumMod val="50000"/>
                      </a:schemeClr>
                    </a:solidFill>
                  </a:rPr>
                  <a:t>24</a:t>
                </a:r>
                <a:r>
                  <a:rPr lang="ja-JP" altLang="en-US" dirty="0">
                    <a:solidFill>
                      <a:schemeClr val="bg1">
                        <a:lumMod val="50000"/>
                      </a:schemeClr>
                    </a:solidFill>
                  </a:rPr>
                  <a:t>℃</a:t>
                </a:r>
                <a:endParaRPr lang="en-US" altLang="ja-JP" dirty="0">
                  <a:solidFill>
                    <a:schemeClr val="bg1">
                      <a:lumMod val="50000"/>
                    </a:schemeClr>
                  </a:solidFill>
                </a:endParaRPr>
              </a:p>
            </p:txBody>
          </p:sp>
        </p:grpSp>
        <p:grpSp>
          <p:nvGrpSpPr>
            <p:cNvPr id="23560" name="グループ化 23">
              <a:extLst>
                <a:ext uri="{FF2B5EF4-FFF2-40B4-BE49-F238E27FC236}">
                  <a16:creationId xmlns:a16="http://schemas.microsoft.com/office/drawing/2014/main" id="{2C395CF1-606C-4098-43A2-4EF2A5894BD6}"/>
                </a:ext>
              </a:extLst>
            </p:cNvPr>
            <p:cNvGrpSpPr>
              <a:grpSpLocks/>
            </p:cNvGrpSpPr>
            <p:nvPr/>
          </p:nvGrpSpPr>
          <p:grpSpPr bwMode="auto">
            <a:xfrm>
              <a:off x="7599363" y="864400"/>
              <a:ext cx="2196559" cy="5301758"/>
              <a:chOff x="3112981" y="864399"/>
              <a:chExt cx="2196559" cy="5301758"/>
            </a:xfrm>
          </p:grpSpPr>
          <p:pic>
            <p:nvPicPr>
              <p:cNvPr id="23567" name="図 4">
                <a:extLst>
                  <a:ext uri="{FF2B5EF4-FFF2-40B4-BE49-F238E27FC236}">
                    <a16:creationId xmlns:a16="http://schemas.microsoft.com/office/drawing/2014/main" id="{4F772043-9B69-7DBC-3A14-877C545DEDE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96138" y="1310448"/>
                <a:ext cx="1430246" cy="263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図 6">
                <a:extLst>
                  <a:ext uri="{FF2B5EF4-FFF2-40B4-BE49-F238E27FC236}">
                    <a16:creationId xmlns:a16="http://schemas.microsoft.com/office/drawing/2014/main" id="{6E856A17-9DCF-F874-AE34-A6EF73B9AE2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74054" y="4497863"/>
                <a:ext cx="1932299" cy="166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8017BD97-C332-0AE2-D8D7-B1FC97C55594}"/>
                  </a:ext>
                </a:extLst>
              </p:cNvPr>
              <p:cNvSpPr/>
              <p:nvPr/>
            </p:nvSpPr>
            <p:spPr>
              <a:xfrm>
                <a:off x="3364786" y="864399"/>
                <a:ext cx="1692332" cy="339731"/>
              </a:xfrm>
              <a:prstGeom prst="rect">
                <a:avLst/>
              </a:prstGeom>
              <a:solidFill>
                <a:schemeClr val="accent6">
                  <a:lumMod val="20000"/>
                  <a:lumOff val="80000"/>
                </a:schemeClr>
              </a:solidFill>
              <a:ln w="9525">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lumMod val="50000"/>
                      </a:schemeClr>
                    </a:solidFill>
                  </a:rPr>
                  <a:t>室内温度</a:t>
                </a:r>
                <a:r>
                  <a:rPr lang="en-US" altLang="ja-JP" dirty="0">
                    <a:solidFill>
                      <a:schemeClr val="bg1">
                        <a:lumMod val="50000"/>
                      </a:schemeClr>
                    </a:solidFill>
                  </a:rPr>
                  <a:t>28</a:t>
                </a:r>
                <a:r>
                  <a:rPr lang="ja-JP" altLang="en-US" dirty="0">
                    <a:solidFill>
                      <a:schemeClr val="bg1">
                        <a:lumMod val="50000"/>
                      </a:schemeClr>
                    </a:solidFill>
                  </a:rPr>
                  <a:t>℃</a:t>
                </a:r>
                <a:endParaRPr lang="en-US" altLang="ja-JP" dirty="0">
                  <a:solidFill>
                    <a:schemeClr val="bg1">
                      <a:lumMod val="50000"/>
                    </a:schemeClr>
                  </a:solidFill>
                </a:endParaRPr>
              </a:p>
            </p:txBody>
          </p:sp>
          <p:sp>
            <p:nvSpPr>
              <p:cNvPr id="11" name="正方形/長方形 10">
                <a:extLst>
                  <a:ext uri="{FF2B5EF4-FFF2-40B4-BE49-F238E27FC236}">
                    <a16:creationId xmlns:a16="http://schemas.microsoft.com/office/drawing/2014/main" id="{42073206-7CB5-2F65-BB60-F6EE97FD646D}"/>
                  </a:ext>
                </a:extLst>
              </p:cNvPr>
              <p:cNvSpPr/>
              <p:nvPr/>
            </p:nvSpPr>
            <p:spPr>
              <a:xfrm>
                <a:off x="3112366" y="4052157"/>
                <a:ext cx="2197174" cy="339731"/>
              </a:xfrm>
              <a:prstGeom prst="rect">
                <a:avLst/>
              </a:prstGeom>
              <a:solidFill>
                <a:schemeClr val="accent6">
                  <a:lumMod val="20000"/>
                  <a:lumOff val="80000"/>
                </a:schemeClr>
              </a:solidFill>
              <a:ln w="9525">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lumMod val="50000"/>
                      </a:schemeClr>
                    </a:solidFill>
                  </a:rPr>
                  <a:t>屋根裏温度</a:t>
                </a:r>
                <a:r>
                  <a:rPr lang="en-US" altLang="ja-JP" dirty="0">
                    <a:solidFill>
                      <a:schemeClr val="bg1">
                        <a:lumMod val="50000"/>
                      </a:schemeClr>
                    </a:solidFill>
                  </a:rPr>
                  <a:t>41</a:t>
                </a:r>
                <a:r>
                  <a:rPr lang="ja-JP" altLang="en-US" dirty="0">
                    <a:solidFill>
                      <a:schemeClr val="bg1">
                        <a:lumMod val="50000"/>
                      </a:schemeClr>
                    </a:solidFill>
                  </a:rPr>
                  <a:t>℃</a:t>
                </a:r>
                <a:endParaRPr lang="en-US" altLang="ja-JP" dirty="0">
                  <a:solidFill>
                    <a:schemeClr val="bg1">
                      <a:lumMod val="50000"/>
                    </a:schemeClr>
                  </a:solidFill>
                </a:endParaRPr>
              </a:p>
            </p:txBody>
          </p:sp>
        </p:grpSp>
        <p:grpSp>
          <p:nvGrpSpPr>
            <p:cNvPr id="23561" name="グループ化 21">
              <a:extLst>
                <a:ext uri="{FF2B5EF4-FFF2-40B4-BE49-F238E27FC236}">
                  <a16:creationId xmlns:a16="http://schemas.microsoft.com/office/drawing/2014/main" id="{344D6CB3-FC05-E977-C20C-B11A7F58B875}"/>
                </a:ext>
              </a:extLst>
            </p:cNvPr>
            <p:cNvGrpSpPr>
              <a:grpSpLocks/>
            </p:cNvGrpSpPr>
            <p:nvPr/>
          </p:nvGrpSpPr>
          <p:grpSpPr bwMode="auto">
            <a:xfrm>
              <a:off x="3492296" y="864400"/>
              <a:ext cx="3642338" cy="5329336"/>
              <a:chOff x="3291375" y="860704"/>
              <a:chExt cx="3642338" cy="5329336"/>
            </a:xfrm>
          </p:grpSpPr>
          <p:grpSp>
            <p:nvGrpSpPr>
              <p:cNvPr id="23562" name="グループ化 1">
                <a:extLst>
                  <a:ext uri="{FF2B5EF4-FFF2-40B4-BE49-F238E27FC236}">
                    <a16:creationId xmlns:a16="http://schemas.microsoft.com/office/drawing/2014/main" id="{B8312DA2-B66D-5661-AFCF-110F3DBE40C3}"/>
                  </a:ext>
                </a:extLst>
              </p:cNvPr>
              <p:cNvGrpSpPr>
                <a:grpSpLocks/>
              </p:cNvGrpSpPr>
              <p:nvPr/>
            </p:nvGrpSpPr>
            <p:grpSpPr bwMode="auto">
              <a:xfrm>
                <a:off x="3291375" y="860704"/>
                <a:ext cx="3642338" cy="5329336"/>
                <a:chOff x="2838358" y="785416"/>
                <a:chExt cx="4548372" cy="5956696"/>
              </a:xfrm>
            </p:grpSpPr>
            <p:pic>
              <p:nvPicPr>
                <p:cNvPr id="23565" name="図 1">
                  <a:extLst>
                    <a:ext uri="{FF2B5EF4-FFF2-40B4-BE49-F238E27FC236}">
                      <a16:creationId xmlns:a16="http://schemas.microsoft.com/office/drawing/2014/main" id="{B91208F9-D7D5-F7A9-9ADE-C81F454FB93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838358" y="785416"/>
                  <a:ext cx="4548372"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図 2">
                  <a:extLst>
                    <a:ext uri="{FF2B5EF4-FFF2-40B4-BE49-F238E27FC236}">
                      <a16:creationId xmlns:a16="http://schemas.microsoft.com/office/drawing/2014/main" id="{92D2C884-3264-1852-3663-52EC7CDD43DD}"/>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851461" y="3792537"/>
                  <a:ext cx="4535269"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正方形/長方形 15">
                <a:extLst>
                  <a:ext uri="{FF2B5EF4-FFF2-40B4-BE49-F238E27FC236}">
                    <a16:creationId xmlns:a16="http://schemas.microsoft.com/office/drawing/2014/main" id="{52435510-5674-E12D-0A8F-F1C1510B66BD}"/>
                  </a:ext>
                </a:extLst>
              </p:cNvPr>
              <p:cNvSpPr/>
              <p:nvPr/>
            </p:nvSpPr>
            <p:spPr>
              <a:xfrm>
                <a:off x="3346391" y="4902553"/>
                <a:ext cx="1693919" cy="339731"/>
              </a:xfrm>
              <a:prstGeom prst="rect">
                <a:avLst/>
              </a:prstGeom>
              <a:solidFill>
                <a:schemeClr val="accent6">
                  <a:lumMod val="20000"/>
                  <a:lumOff val="80000"/>
                </a:schemeClr>
              </a:solidFill>
              <a:ln w="9525">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lumMod val="50000"/>
                      </a:schemeClr>
                    </a:solidFill>
                  </a:rPr>
                  <a:t>プライム施工あり</a:t>
                </a:r>
                <a:endParaRPr lang="en-US" altLang="ja-JP" dirty="0">
                  <a:solidFill>
                    <a:schemeClr val="bg1">
                      <a:lumMod val="50000"/>
                    </a:schemeClr>
                  </a:solidFill>
                </a:endParaRPr>
              </a:p>
            </p:txBody>
          </p:sp>
          <p:sp>
            <p:nvSpPr>
              <p:cNvPr id="18" name="正方形/長方形 17">
                <a:extLst>
                  <a:ext uri="{FF2B5EF4-FFF2-40B4-BE49-F238E27FC236}">
                    <a16:creationId xmlns:a16="http://schemas.microsoft.com/office/drawing/2014/main" id="{58158053-4C32-0E12-AFD2-468BE3CEAB4F}"/>
                  </a:ext>
                </a:extLst>
              </p:cNvPr>
              <p:cNvSpPr/>
              <p:nvPr/>
            </p:nvSpPr>
            <p:spPr>
              <a:xfrm>
                <a:off x="5113337" y="5389925"/>
                <a:ext cx="1692332" cy="339731"/>
              </a:xfrm>
              <a:prstGeom prst="rect">
                <a:avLst/>
              </a:prstGeom>
              <a:solidFill>
                <a:schemeClr val="accent6">
                  <a:lumMod val="20000"/>
                  <a:lumOff val="80000"/>
                </a:schemeClr>
              </a:solidFill>
              <a:ln w="9525">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lumMod val="50000"/>
                      </a:schemeClr>
                    </a:solidFill>
                  </a:rPr>
                  <a:t>プライム施工なし</a:t>
                </a:r>
                <a:endParaRPr lang="en-US" altLang="ja-JP" dirty="0">
                  <a:solidFill>
                    <a:schemeClr val="bg1">
                      <a:lumMod val="50000"/>
                    </a:schemeClr>
                  </a:solidFill>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7B48099E-6C97-4096-7921-00FD53BCF735}"/>
              </a:ext>
            </a:extLst>
          </p:cNvPr>
          <p:cNvSpPr>
            <a:spLocks noGrp="1"/>
          </p:cNvSpPr>
          <p:nvPr>
            <p:ph type="ftr" sz="quarter" idx="10"/>
          </p:nvPr>
        </p:nvSpPr>
        <p:spPr/>
        <p:txBody>
          <a:bodyPr/>
          <a:lstStyle/>
          <a:p>
            <a:pPr>
              <a:defRPr/>
            </a:pPr>
            <a:r>
              <a:rPr lang="en-US" altLang="ja-JP"/>
              <a:t>Copyright(C)</a:t>
            </a:r>
            <a:r>
              <a:rPr lang="ja-JP" altLang="en-US"/>
              <a:t>　</a:t>
            </a:r>
            <a:r>
              <a:rPr lang="en-US" altLang="ja-JP"/>
              <a:t>PRIME</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6147" name="スライド番号プレースホルダー 4">
            <a:extLst>
              <a:ext uri="{FF2B5EF4-FFF2-40B4-BE49-F238E27FC236}">
                <a16:creationId xmlns:a16="http://schemas.microsoft.com/office/drawing/2014/main" id="{86C2BCFC-443E-61E0-C189-832640792A1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0BE22004-63D8-472B-84EF-E04A2CF3D1C5}" type="slidenum">
              <a:rPr lang="ja-JP" altLang="en-US" sz="1800" smtClean="0">
                <a:solidFill>
                  <a:srgbClr val="898989"/>
                </a:solidFill>
              </a:rPr>
              <a:pPr>
                <a:spcBef>
                  <a:spcPct val="0"/>
                </a:spcBef>
                <a:buFontTx/>
                <a:buNone/>
              </a:pPr>
              <a:t>1</a:t>
            </a:fld>
            <a:endParaRPr lang="ja-JP" altLang="en-US" sz="1800">
              <a:solidFill>
                <a:srgbClr val="898989"/>
              </a:solidFill>
            </a:endParaRPr>
          </a:p>
        </p:txBody>
      </p:sp>
      <p:sp>
        <p:nvSpPr>
          <p:cNvPr id="6" name="テキスト ボックス 5">
            <a:extLst>
              <a:ext uri="{FF2B5EF4-FFF2-40B4-BE49-F238E27FC236}">
                <a16:creationId xmlns:a16="http://schemas.microsoft.com/office/drawing/2014/main" id="{ECC19E13-831A-1E1D-2A70-7A6F9BB97E17}"/>
              </a:ext>
            </a:extLst>
          </p:cNvPr>
          <p:cNvSpPr txBox="1"/>
          <p:nvPr/>
        </p:nvSpPr>
        <p:spPr bwMode="auto">
          <a:xfrm>
            <a:off x="900113" y="765175"/>
            <a:ext cx="8424862" cy="5786438"/>
          </a:xfrm>
          <a:prstGeom prst="rect">
            <a:avLst/>
          </a:prstGeom>
          <a:noFill/>
        </p:spPr>
        <p:txBody>
          <a:bodyPr>
            <a:spAutoFit/>
          </a:bodyPr>
          <a:lstStyle/>
          <a:p>
            <a:pPr>
              <a:defRPr/>
            </a:pPr>
            <a:r>
              <a:rPr lang="en-US" altLang="ja-JP" sz="1600" dirty="0">
                <a:solidFill>
                  <a:schemeClr val="bg1">
                    <a:lumMod val="50000"/>
                  </a:schemeClr>
                </a:solidFill>
                <a:latin typeface="Meiryo UI" panose="020B0604030504040204" pitchFamily="50" charset="-128"/>
                <a:ea typeface="Meiryo UI" panose="020B0604030504040204" pitchFamily="50" charset="-128"/>
              </a:rPr>
              <a:t>1.</a:t>
            </a:r>
            <a:r>
              <a:rPr lang="ja-JP" altLang="en-US" sz="1600" dirty="0">
                <a:solidFill>
                  <a:schemeClr val="bg1">
                    <a:lumMod val="50000"/>
                  </a:schemeClr>
                </a:solidFill>
                <a:latin typeface="Meiryo UI" panose="020B0604030504040204" pitchFamily="50" charset="-128"/>
                <a:ea typeface="Meiryo UI" panose="020B0604030504040204" pitchFamily="50" charset="-128"/>
              </a:rPr>
              <a:t>会社概要</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en-US" altLang="ja-JP" sz="1600" dirty="0">
                <a:solidFill>
                  <a:schemeClr val="bg1">
                    <a:lumMod val="50000"/>
                  </a:schemeClr>
                </a:solidFill>
                <a:latin typeface="Meiryo UI" panose="020B0604030504040204" pitchFamily="50" charset="-128"/>
                <a:ea typeface="Meiryo UI" panose="020B0604030504040204" pitchFamily="50" charset="-128"/>
              </a:rPr>
              <a:t>2.</a:t>
            </a:r>
            <a:r>
              <a:rPr lang="ja-JP" altLang="en-US" sz="1600" dirty="0">
                <a:solidFill>
                  <a:schemeClr val="bg1">
                    <a:lumMod val="50000"/>
                  </a:schemeClr>
                </a:solidFill>
                <a:latin typeface="Meiryo UI" panose="020B0604030504040204" pitchFamily="50" charset="-128"/>
                <a:ea typeface="Meiryo UI" panose="020B0604030504040204" pitchFamily="50" charset="-128"/>
              </a:rPr>
              <a:t>はじめに　プライム製品の特徴</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en-US" altLang="ja-JP" sz="1600" dirty="0">
                <a:solidFill>
                  <a:schemeClr val="bg1">
                    <a:lumMod val="50000"/>
                  </a:schemeClr>
                </a:solidFill>
                <a:latin typeface="Meiryo UI" panose="020B0604030504040204" pitchFamily="50" charset="-128"/>
                <a:ea typeface="Meiryo UI" panose="020B0604030504040204" pitchFamily="50" charset="-128"/>
              </a:rPr>
              <a:t>3.</a:t>
            </a:r>
            <a:r>
              <a:rPr lang="ja-JP" altLang="en-US" sz="1600" dirty="0">
                <a:solidFill>
                  <a:schemeClr val="bg1">
                    <a:lumMod val="50000"/>
                  </a:schemeClr>
                </a:solidFill>
                <a:latin typeface="Meiryo UI" panose="020B0604030504040204" pitchFamily="50" charset="-128"/>
                <a:ea typeface="Meiryo UI" panose="020B0604030504040204" pitchFamily="50" charset="-128"/>
              </a:rPr>
              <a:t>製品について</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en-US" altLang="ja-JP" sz="1600" dirty="0">
                <a:solidFill>
                  <a:schemeClr val="bg1">
                    <a:lumMod val="50000"/>
                  </a:schemeClr>
                </a:solidFill>
                <a:latin typeface="Meiryo UI" panose="020B0604030504040204" pitchFamily="50" charset="-128"/>
                <a:ea typeface="Meiryo UI" panose="020B0604030504040204" pitchFamily="50" charset="-128"/>
              </a:rPr>
              <a:t>4.</a:t>
            </a:r>
            <a:r>
              <a:rPr lang="ja-JP" altLang="en-US" sz="1600" dirty="0">
                <a:solidFill>
                  <a:schemeClr val="bg1">
                    <a:lumMod val="50000"/>
                  </a:schemeClr>
                </a:solidFill>
                <a:latin typeface="Meiryo UI" panose="020B0604030504040204" pitchFamily="50" charset="-128"/>
                <a:ea typeface="Meiryo UI" panose="020B0604030504040204" pitchFamily="50" charset="-128"/>
              </a:rPr>
              <a:t>国土交通省不燃認定・</a:t>
            </a:r>
            <a:r>
              <a:rPr lang="en-US" altLang="ja-JP" sz="1600" dirty="0">
                <a:solidFill>
                  <a:schemeClr val="bg1">
                    <a:lumMod val="50000"/>
                  </a:schemeClr>
                </a:solidFill>
                <a:latin typeface="Meiryo UI" panose="020B0604030504040204" pitchFamily="50" charset="-128"/>
                <a:ea typeface="Meiryo UI" panose="020B0604030504040204" pitchFamily="50" charset="-128"/>
              </a:rPr>
              <a:t>NETIS</a:t>
            </a:r>
            <a:r>
              <a:rPr lang="ja-JP" altLang="en-US" sz="1600" dirty="0">
                <a:solidFill>
                  <a:schemeClr val="bg1">
                    <a:lumMod val="50000"/>
                  </a:schemeClr>
                </a:solidFill>
                <a:latin typeface="Meiryo UI" panose="020B0604030504040204" pitchFamily="50" charset="-128"/>
                <a:ea typeface="Meiryo UI" panose="020B0604030504040204" pitchFamily="50" charset="-128"/>
              </a:rPr>
              <a:t>登録製品</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en-US" altLang="ja-JP" sz="1600" dirty="0">
                <a:solidFill>
                  <a:schemeClr val="bg1">
                    <a:lumMod val="50000"/>
                  </a:schemeClr>
                </a:solidFill>
                <a:latin typeface="Meiryo UI" panose="020B0604030504040204" pitchFamily="50" charset="-128"/>
                <a:ea typeface="Meiryo UI" panose="020B0604030504040204" pitchFamily="50" charset="-128"/>
              </a:rPr>
              <a:t>5.</a:t>
            </a:r>
            <a:r>
              <a:rPr lang="ja-JP" altLang="en-US" sz="1600" dirty="0">
                <a:solidFill>
                  <a:schemeClr val="bg1">
                    <a:lumMod val="50000"/>
                  </a:schemeClr>
                </a:solidFill>
                <a:latin typeface="Meiryo UI" panose="020B0604030504040204" pitchFamily="50" charset="-128"/>
                <a:ea typeface="Meiryo UI" panose="020B0604030504040204" pitchFamily="50" charset="-128"/>
              </a:rPr>
              <a:t>海外での取得証明書</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en-US" altLang="ja-JP" sz="1600" dirty="0">
                <a:solidFill>
                  <a:schemeClr val="bg1">
                    <a:lumMod val="50000"/>
                  </a:schemeClr>
                </a:solidFill>
                <a:latin typeface="Meiryo UI" panose="020B0604030504040204" pitchFamily="50" charset="-128"/>
                <a:ea typeface="Meiryo UI" panose="020B0604030504040204" pitchFamily="50" charset="-128"/>
              </a:rPr>
              <a:t>6.ISO</a:t>
            </a:r>
            <a:r>
              <a:rPr lang="ja-JP" altLang="en-US" sz="1600" dirty="0">
                <a:solidFill>
                  <a:schemeClr val="bg1">
                    <a:lumMod val="50000"/>
                  </a:schemeClr>
                </a:solidFill>
                <a:latin typeface="Meiryo UI" panose="020B0604030504040204" pitchFamily="50" charset="-128"/>
                <a:ea typeface="Meiryo UI" panose="020B0604030504040204" pitchFamily="50" charset="-128"/>
              </a:rPr>
              <a:t>取得</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en-US" altLang="ja-JP" sz="1600" dirty="0">
                <a:solidFill>
                  <a:schemeClr val="bg1">
                    <a:lumMod val="50000"/>
                  </a:schemeClr>
                </a:solidFill>
                <a:latin typeface="Meiryo UI" panose="020B0604030504040204" pitchFamily="50" charset="-128"/>
                <a:ea typeface="Meiryo UI" panose="020B0604030504040204" pitchFamily="50" charset="-128"/>
              </a:rPr>
              <a:t>7.ASTM</a:t>
            </a:r>
            <a:r>
              <a:rPr lang="ja-JP" altLang="en-US" sz="1600" dirty="0">
                <a:solidFill>
                  <a:schemeClr val="bg1">
                    <a:lumMod val="50000"/>
                  </a:schemeClr>
                </a:solidFill>
                <a:latin typeface="Meiryo UI" panose="020B0604030504040204" pitchFamily="50" charset="-128"/>
                <a:ea typeface="Meiryo UI" panose="020B0604030504040204" pitchFamily="50" charset="-128"/>
              </a:rPr>
              <a:t>取得</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en-US" altLang="ja-JP" sz="1600" dirty="0">
                <a:solidFill>
                  <a:schemeClr val="bg1">
                    <a:lumMod val="50000"/>
                  </a:schemeClr>
                </a:solidFill>
                <a:latin typeface="Meiryo UI" panose="020B0604030504040204" pitchFamily="50" charset="-128"/>
                <a:ea typeface="Meiryo UI" panose="020B0604030504040204" pitchFamily="50" charset="-128"/>
              </a:rPr>
              <a:t>8.RIMA</a:t>
            </a:r>
            <a:r>
              <a:rPr lang="ja-JP" altLang="en-US" sz="1600" dirty="0">
                <a:solidFill>
                  <a:schemeClr val="bg1">
                    <a:lumMod val="50000"/>
                  </a:schemeClr>
                </a:solidFill>
                <a:latin typeface="Meiryo UI" panose="020B0604030504040204" pitchFamily="50" charset="-128"/>
                <a:ea typeface="Meiryo UI" panose="020B0604030504040204" pitchFamily="50" charset="-128"/>
              </a:rPr>
              <a:t>　</a:t>
            </a:r>
            <a:r>
              <a:rPr lang="en-US" altLang="ja-JP" sz="1600" dirty="0">
                <a:solidFill>
                  <a:schemeClr val="bg1">
                    <a:lumMod val="50000"/>
                  </a:schemeClr>
                </a:solidFill>
                <a:latin typeface="Meiryo UI" panose="020B0604030504040204" pitchFamily="50" charset="-128"/>
                <a:ea typeface="Meiryo UI" panose="020B0604030504040204" pitchFamily="50" charset="-128"/>
              </a:rPr>
              <a:t>Certificate of Membership </a:t>
            </a:r>
          </a:p>
          <a:p>
            <a:pPr>
              <a:defRPr/>
            </a:pPr>
            <a:r>
              <a:rPr lang="en-US" altLang="ja-JP" sz="1600" dirty="0">
                <a:solidFill>
                  <a:schemeClr val="bg1">
                    <a:lumMod val="50000"/>
                  </a:schemeClr>
                </a:solidFill>
                <a:latin typeface="Meiryo UI" panose="020B0604030504040204" pitchFamily="50" charset="-128"/>
                <a:ea typeface="Meiryo UI" panose="020B0604030504040204" pitchFamily="50" charset="-128"/>
              </a:rPr>
              <a:t>9.</a:t>
            </a:r>
            <a:r>
              <a:rPr lang="ja-JP" altLang="en-US" sz="1600" dirty="0">
                <a:solidFill>
                  <a:schemeClr val="bg1">
                    <a:lumMod val="50000"/>
                  </a:schemeClr>
                </a:solidFill>
                <a:latin typeface="Meiryo UI" panose="020B0604030504040204" pitchFamily="50" charset="-128"/>
                <a:ea typeface="Meiryo UI" panose="020B0604030504040204" pitchFamily="50" charset="-128"/>
              </a:rPr>
              <a:t>プライム製品と一般断熱材との比較</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en-US" altLang="ja-JP" sz="1600" dirty="0">
                <a:solidFill>
                  <a:schemeClr val="bg1">
                    <a:lumMod val="50000"/>
                  </a:schemeClr>
                </a:solidFill>
                <a:latin typeface="Meiryo UI" panose="020B0604030504040204" pitchFamily="50" charset="-128"/>
                <a:ea typeface="Meiryo UI" panose="020B0604030504040204" pitchFamily="50" charset="-128"/>
              </a:rPr>
              <a:t>10.</a:t>
            </a:r>
            <a:r>
              <a:rPr lang="ja-JP" altLang="en-US" sz="1600" dirty="0">
                <a:solidFill>
                  <a:schemeClr val="bg1">
                    <a:lumMod val="50000"/>
                  </a:schemeClr>
                </a:solidFill>
                <a:latin typeface="Meiryo UI" panose="020B0604030504040204" pitchFamily="50" charset="-128"/>
                <a:ea typeface="Meiryo UI" panose="020B0604030504040204" pitchFamily="50" charset="-128"/>
              </a:rPr>
              <a:t>プライム製品と他断熱材性能比較表</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en-US" altLang="ja-JP" sz="1600" dirty="0">
                <a:solidFill>
                  <a:schemeClr val="bg1">
                    <a:lumMod val="50000"/>
                  </a:schemeClr>
                </a:solidFill>
                <a:latin typeface="Meiryo UI" panose="020B0604030504040204" pitchFamily="50" charset="-128"/>
                <a:ea typeface="Meiryo UI" panose="020B0604030504040204" pitchFamily="50" charset="-128"/>
              </a:rPr>
              <a:t>11.</a:t>
            </a:r>
            <a:r>
              <a:rPr lang="ja-JP" altLang="en-US" sz="1600" dirty="0">
                <a:solidFill>
                  <a:schemeClr val="bg1">
                    <a:lumMod val="50000"/>
                  </a:schemeClr>
                </a:solidFill>
                <a:latin typeface="Meiryo UI" panose="020B0604030504040204" pitchFamily="50" charset="-128"/>
                <a:ea typeface="Meiryo UI" panose="020B0604030504040204" pitchFamily="50" charset="-128"/>
              </a:rPr>
              <a:t>利用場所・施工例</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en-US" altLang="ja-JP" sz="1600" dirty="0">
                <a:solidFill>
                  <a:schemeClr val="bg1">
                    <a:lumMod val="50000"/>
                  </a:schemeClr>
                </a:solidFill>
                <a:latin typeface="Meiryo UI" panose="020B0604030504040204" pitchFamily="50" charset="-128"/>
                <a:ea typeface="Meiryo UI" panose="020B0604030504040204" pitchFamily="50" charset="-128"/>
              </a:rPr>
              <a:t>12.</a:t>
            </a:r>
            <a:r>
              <a:rPr lang="ja-JP" altLang="en-US" sz="1600" dirty="0">
                <a:solidFill>
                  <a:schemeClr val="bg1">
                    <a:lumMod val="50000"/>
                  </a:schemeClr>
                </a:solidFill>
                <a:latin typeface="Meiryo UI" panose="020B0604030504040204" pitchFamily="50" charset="-128"/>
                <a:ea typeface="Meiryo UI" panose="020B0604030504040204" pitchFamily="50" charset="-128"/>
              </a:rPr>
              <a:t>多様な利用場所</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en-US" altLang="ja-JP" sz="1600" dirty="0">
                <a:solidFill>
                  <a:schemeClr val="bg1">
                    <a:lumMod val="50000"/>
                  </a:schemeClr>
                </a:solidFill>
                <a:latin typeface="Meiryo UI" panose="020B0604030504040204" pitchFamily="50" charset="-128"/>
                <a:ea typeface="Meiryo UI" panose="020B0604030504040204" pitchFamily="50" charset="-128"/>
              </a:rPr>
              <a:t>13.</a:t>
            </a:r>
            <a:r>
              <a:rPr lang="ja-JP" altLang="en-US" sz="1600" dirty="0">
                <a:solidFill>
                  <a:schemeClr val="bg1">
                    <a:lumMod val="50000"/>
                  </a:schemeClr>
                </a:solidFill>
                <a:latin typeface="Meiryo UI" panose="020B0604030504040204" pitchFamily="50" charset="-128"/>
                <a:ea typeface="Meiryo UI" panose="020B0604030504040204" pitchFamily="50" charset="-128"/>
              </a:rPr>
              <a:t>施工事例</a:t>
            </a:r>
            <a:r>
              <a:rPr lang="en-US" altLang="ja-JP" sz="1600" dirty="0">
                <a:solidFill>
                  <a:schemeClr val="bg1">
                    <a:lumMod val="50000"/>
                  </a:schemeClr>
                </a:solidFill>
                <a:latin typeface="Meiryo UI" panose="020B0604030504040204" pitchFamily="50" charset="-128"/>
                <a:ea typeface="Meiryo UI" panose="020B0604030504040204" pitchFamily="50" charset="-128"/>
              </a:rPr>
              <a:t>〜24.</a:t>
            </a:r>
            <a:r>
              <a:rPr lang="ja-JP" altLang="en-US" sz="1600" dirty="0">
                <a:solidFill>
                  <a:schemeClr val="bg1">
                    <a:lumMod val="50000"/>
                  </a:schemeClr>
                </a:solidFill>
                <a:latin typeface="Meiryo UI" panose="020B0604030504040204" pitchFamily="50" charset="-128"/>
                <a:ea typeface="Meiryo UI" panose="020B0604030504040204" pitchFamily="50" charset="-128"/>
              </a:rPr>
              <a:t>施工事例</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en-US" altLang="ja-JP" sz="1600" dirty="0">
                <a:solidFill>
                  <a:schemeClr val="bg1">
                    <a:lumMod val="50000"/>
                  </a:schemeClr>
                </a:solidFill>
                <a:latin typeface="Meiryo UI" panose="020B0604030504040204" pitchFamily="50" charset="-128"/>
                <a:ea typeface="Meiryo UI" panose="020B0604030504040204" pitchFamily="50" charset="-128"/>
              </a:rPr>
              <a:t>25.NETIS</a:t>
            </a:r>
            <a:r>
              <a:rPr lang="ja-JP" altLang="en-US" sz="1600" dirty="0">
                <a:solidFill>
                  <a:schemeClr val="bg1">
                    <a:lumMod val="50000"/>
                  </a:schemeClr>
                </a:solidFill>
                <a:latin typeface="Meiryo UI" panose="020B0604030504040204" pitchFamily="50" charset="-128"/>
                <a:ea typeface="Meiryo UI" panose="020B0604030504040204" pitchFamily="50" charset="-128"/>
              </a:rPr>
              <a:t>について</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en-US" altLang="ja-JP" sz="1600" dirty="0">
                <a:solidFill>
                  <a:schemeClr val="bg1">
                    <a:lumMod val="50000"/>
                  </a:schemeClr>
                </a:solidFill>
                <a:latin typeface="Meiryo UI" panose="020B0604030504040204" pitchFamily="50" charset="-128"/>
                <a:ea typeface="Meiryo UI" panose="020B0604030504040204" pitchFamily="50" charset="-128"/>
              </a:rPr>
              <a:t>26.2019</a:t>
            </a:r>
            <a:r>
              <a:rPr lang="ja-JP" altLang="en-US" sz="1600" dirty="0">
                <a:solidFill>
                  <a:schemeClr val="bg1">
                    <a:lumMod val="50000"/>
                  </a:schemeClr>
                </a:solidFill>
                <a:latin typeface="Meiryo UI" panose="020B0604030504040204" pitchFamily="50" charset="-128"/>
                <a:ea typeface="Meiryo UI" panose="020B0604030504040204" pitchFamily="50" charset="-128"/>
              </a:rPr>
              <a:t>年</a:t>
            </a:r>
            <a:r>
              <a:rPr lang="en-US" altLang="ja-JP" sz="1600" dirty="0">
                <a:solidFill>
                  <a:schemeClr val="bg1">
                    <a:lumMod val="50000"/>
                  </a:schemeClr>
                </a:solidFill>
                <a:latin typeface="Meiryo UI" panose="020B0604030504040204" pitchFamily="50" charset="-128"/>
                <a:ea typeface="Meiryo UI" panose="020B0604030504040204" pitchFamily="50" charset="-128"/>
              </a:rPr>
              <a:t>9</a:t>
            </a:r>
            <a:r>
              <a:rPr lang="ja-JP" altLang="en-US" sz="1600" dirty="0">
                <a:solidFill>
                  <a:schemeClr val="bg1">
                    <a:lumMod val="50000"/>
                  </a:schemeClr>
                </a:solidFill>
                <a:latin typeface="Meiryo UI" panose="020B0604030504040204" pitchFamily="50" charset="-128"/>
                <a:ea typeface="Meiryo UI" panose="020B0604030504040204" pitchFamily="50" charset="-128"/>
              </a:rPr>
              <a:t>月</a:t>
            </a:r>
            <a:r>
              <a:rPr lang="en-US" altLang="ja-JP" sz="1600" dirty="0">
                <a:solidFill>
                  <a:schemeClr val="bg1">
                    <a:lumMod val="50000"/>
                  </a:schemeClr>
                </a:solidFill>
                <a:latin typeface="Meiryo UI" panose="020B0604030504040204" pitchFamily="50" charset="-128"/>
                <a:ea typeface="Meiryo UI" panose="020B0604030504040204" pitchFamily="50" charset="-128"/>
              </a:rPr>
              <a:t>20</a:t>
            </a:r>
            <a:r>
              <a:rPr lang="ja-JP" altLang="en-US" sz="1600" dirty="0">
                <a:solidFill>
                  <a:schemeClr val="bg1">
                    <a:lumMod val="50000"/>
                  </a:schemeClr>
                </a:solidFill>
                <a:latin typeface="Meiryo UI" panose="020B0604030504040204" pitchFamily="50" charset="-128"/>
                <a:ea typeface="Meiryo UI" panose="020B0604030504040204" pitchFamily="50" charset="-128"/>
              </a:rPr>
              <a:t>日　</a:t>
            </a:r>
            <a:r>
              <a:rPr lang="en-US" altLang="ja-JP" sz="1600" dirty="0">
                <a:solidFill>
                  <a:schemeClr val="bg1">
                    <a:lumMod val="50000"/>
                  </a:schemeClr>
                </a:solidFill>
                <a:latin typeface="Meiryo UI" panose="020B0604030504040204" pitchFamily="50" charset="-128"/>
                <a:ea typeface="Meiryo UI" panose="020B0604030504040204" pitchFamily="50" charset="-128"/>
              </a:rPr>
              <a:t>NETIS</a:t>
            </a:r>
            <a:r>
              <a:rPr lang="ja-JP" altLang="en-US" sz="1600" dirty="0">
                <a:solidFill>
                  <a:schemeClr val="bg1">
                    <a:lumMod val="50000"/>
                  </a:schemeClr>
                </a:solidFill>
                <a:latin typeface="Meiryo UI" panose="020B0604030504040204" pitchFamily="50" charset="-128"/>
                <a:ea typeface="Meiryo UI" panose="020B0604030504040204" pitchFamily="50" charset="-128"/>
              </a:rPr>
              <a:t>登録</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en-US" altLang="ja-JP" sz="1600" dirty="0">
                <a:solidFill>
                  <a:schemeClr val="bg1">
                    <a:lumMod val="50000"/>
                  </a:schemeClr>
                </a:solidFill>
                <a:latin typeface="Meiryo UI" panose="020B0604030504040204" pitchFamily="50" charset="-128"/>
                <a:ea typeface="Meiryo UI" panose="020B0604030504040204" pitchFamily="50" charset="-128"/>
              </a:rPr>
              <a:t>27.NETIS</a:t>
            </a:r>
            <a:r>
              <a:rPr lang="ja-JP" altLang="en-US" sz="1600" dirty="0">
                <a:solidFill>
                  <a:schemeClr val="bg1">
                    <a:lumMod val="50000"/>
                  </a:schemeClr>
                </a:solidFill>
                <a:latin typeface="Meiryo UI" panose="020B0604030504040204" pitchFamily="50" charset="-128"/>
                <a:ea typeface="Meiryo UI" panose="020B0604030504040204" pitchFamily="50" charset="-128"/>
              </a:rPr>
              <a:t>を中核とした公共工事における新技術活用システム</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en-US" altLang="ja-JP" sz="1600" dirty="0">
                <a:solidFill>
                  <a:schemeClr val="bg1">
                    <a:lumMod val="50000"/>
                  </a:schemeClr>
                </a:solidFill>
                <a:latin typeface="Meiryo UI" panose="020B0604030504040204" pitchFamily="50" charset="-128"/>
                <a:ea typeface="Meiryo UI" panose="020B0604030504040204" pitchFamily="50" charset="-128"/>
              </a:rPr>
              <a:t>28.NETIS</a:t>
            </a:r>
            <a:r>
              <a:rPr lang="ja-JP" altLang="en-US" sz="1600" dirty="0">
                <a:solidFill>
                  <a:schemeClr val="bg1">
                    <a:lumMod val="50000"/>
                  </a:schemeClr>
                </a:solidFill>
                <a:latin typeface="Meiryo UI" panose="020B0604030504040204" pitchFamily="50" charset="-128"/>
                <a:ea typeface="Meiryo UI" panose="020B0604030504040204" pitchFamily="50" charset="-128"/>
              </a:rPr>
              <a:t>掲載期間について・・重要</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en-US" altLang="ja-JP" sz="1600" dirty="0">
                <a:solidFill>
                  <a:schemeClr val="bg1">
                    <a:lumMod val="50000"/>
                  </a:schemeClr>
                </a:solidFill>
                <a:latin typeface="Meiryo UI" panose="020B0604030504040204" pitchFamily="50" charset="-128"/>
                <a:ea typeface="Meiryo UI" panose="020B0604030504040204" pitchFamily="50" charset="-128"/>
              </a:rPr>
              <a:t>29.</a:t>
            </a:r>
            <a:r>
              <a:rPr lang="ja-JP" altLang="en-US" sz="1600" dirty="0">
                <a:solidFill>
                  <a:schemeClr val="bg1">
                    <a:lumMod val="50000"/>
                  </a:schemeClr>
                </a:solidFill>
                <a:latin typeface="Meiryo UI" panose="020B0604030504040204" pitchFamily="50" charset="-128"/>
                <a:ea typeface="Meiryo UI" panose="020B0604030504040204" pitchFamily="50" charset="-128"/>
              </a:rPr>
              <a:t>製品マーケットの将来性について</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en-US" altLang="ja-JP" sz="1600" dirty="0">
                <a:solidFill>
                  <a:schemeClr val="bg1">
                    <a:lumMod val="50000"/>
                  </a:schemeClr>
                </a:solidFill>
                <a:latin typeface="Meiryo UI" panose="020B0604030504040204" pitchFamily="50" charset="-128"/>
                <a:ea typeface="Meiryo UI" panose="020B0604030504040204" pitchFamily="50" charset="-128"/>
              </a:rPr>
              <a:t>30.</a:t>
            </a:r>
            <a:r>
              <a:rPr lang="ja-JP" altLang="en-US" sz="1600" dirty="0">
                <a:solidFill>
                  <a:schemeClr val="bg1">
                    <a:lumMod val="50000"/>
                  </a:schemeClr>
                </a:solidFill>
                <a:latin typeface="Meiryo UI" panose="020B0604030504040204" pitchFamily="50" charset="-128"/>
                <a:ea typeface="Meiryo UI" panose="020B0604030504040204" pitchFamily="50" charset="-128"/>
              </a:rPr>
              <a:t>断熱・遮熱・蓄熱材の国内市場　（富士経済プレスリリースより）</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en-US" altLang="ja-JP" sz="1600" dirty="0">
                <a:solidFill>
                  <a:schemeClr val="bg1">
                    <a:lumMod val="50000"/>
                  </a:schemeClr>
                </a:solidFill>
                <a:latin typeface="Meiryo UI" panose="020B0604030504040204" pitchFamily="50" charset="-128"/>
                <a:ea typeface="Meiryo UI" panose="020B0604030504040204" pitchFamily="50" charset="-128"/>
              </a:rPr>
              <a:t>31.</a:t>
            </a:r>
            <a:r>
              <a:rPr lang="ja-JP" altLang="en-US" sz="1600" dirty="0">
                <a:solidFill>
                  <a:schemeClr val="bg1">
                    <a:lumMod val="50000"/>
                  </a:schemeClr>
                </a:solidFill>
                <a:latin typeface="Meiryo UI" panose="020B0604030504040204" pitchFamily="50" charset="-128"/>
                <a:ea typeface="Meiryo UI" panose="020B0604030504040204" pitchFamily="50" charset="-128"/>
              </a:rPr>
              <a:t>用途分野別市場</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en-US" altLang="ja-JP" sz="1600" dirty="0">
                <a:solidFill>
                  <a:schemeClr val="bg1">
                    <a:lumMod val="50000"/>
                  </a:schemeClr>
                </a:solidFill>
                <a:latin typeface="Meiryo UI" panose="020B0604030504040204" pitchFamily="50" charset="-128"/>
                <a:ea typeface="Meiryo UI" panose="020B0604030504040204" pitchFamily="50" charset="-128"/>
              </a:rPr>
              <a:t>32.</a:t>
            </a:r>
            <a:r>
              <a:rPr lang="ja-JP" altLang="en-US" sz="1600" dirty="0">
                <a:solidFill>
                  <a:schemeClr val="bg1">
                    <a:lumMod val="50000"/>
                  </a:schemeClr>
                </a:solidFill>
                <a:latin typeface="Meiryo UI" panose="020B0604030504040204" pitchFamily="50" charset="-128"/>
                <a:ea typeface="Meiryo UI" panose="020B0604030504040204" pitchFamily="50" charset="-128"/>
              </a:rPr>
              <a:t>参考</a:t>
            </a:r>
            <a:r>
              <a:rPr lang="ja-JP" altLang="en-US" sz="1600" dirty="0">
                <a:solidFill>
                  <a:srgbClr val="7F7F7F"/>
                </a:solidFill>
                <a:latin typeface="Meiryo UI" panose="020B0604030504040204" pitchFamily="50" charset="-128"/>
                <a:ea typeface="Meiryo UI" panose="020B0604030504040204" pitchFamily="50" charset="-128"/>
              </a:rPr>
              <a:t>　国土交通省開示資料抜粋①</a:t>
            </a:r>
            <a:endParaRPr lang="en-US" altLang="ja-JP" sz="1600" dirty="0">
              <a:solidFill>
                <a:srgbClr val="7F7F7F"/>
              </a:solidFill>
              <a:latin typeface="Meiryo UI" panose="020B0604030504040204" pitchFamily="50" charset="-128"/>
              <a:ea typeface="Meiryo UI" panose="020B0604030504040204" pitchFamily="50" charset="-128"/>
            </a:endParaRPr>
          </a:p>
          <a:p>
            <a:pPr>
              <a:defRPr/>
            </a:pPr>
            <a:r>
              <a:rPr lang="en-US" altLang="ja-JP" sz="1600" dirty="0">
                <a:solidFill>
                  <a:srgbClr val="7F7F7F"/>
                </a:solidFill>
                <a:latin typeface="Meiryo UI" panose="020B0604030504040204" pitchFamily="50" charset="-128"/>
                <a:ea typeface="Meiryo UI" panose="020B0604030504040204" pitchFamily="50" charset="-128"/>
              </a:rPr>
              <a:t>33.</a:t>
            </a:r>
            <a:r>
              <a:rPr lang="ja-JP" altLang="en-US" sz="1600" dirty="0">
                <a:solidFill>
                  <a:schemeClr val="bg1">
                    <a:lumMod val="50000"/>
                  </a:schemeClr>
                </a:solidFill>
                <a:latin typeface="Meiryo UI" panose="020B0604030504040204" pitchFamily="50" charset="-128"/>
                <a:ea typeface="Meiryo UI" panose="020B0604030504040204" pitchFamily="50" charset="-128"/>
              </a:rPr>
              <a:t>参考</a:t>
            </a:r>
            <a:r>
              <a:rPr lang="ja-JP" altLang="en-US" sz="1600" dirty="0">
                <a:solidFill>
                  <a:srgbClr val="7F7F7F"/>
                </a:solidFill>
                <a:latin typeface="Meiryo UI" panose="020B0604030504040204" pitchFamily="50" charset="-128"/>
                <a:ea typeface="Meiryo UI" panose="020B0604030504040204" pitchFamily="50" charset="-128"/>
              </a:rPr>
              <a:t>　国土交通省開示資料抜粋②</a:t>
            </a:r>
            <a:endParaRPr lang="en-US" altLang="ja-JP" sz="1600" dirty="0">
              <a:solidFill>
                <a:srgbClr val="7F7F7F"/>
              </a:solidFill>
              <a:latin typeface="Meiryo UI" panose="020B0604030504040204" pitchFamily="50" charset="-128"/>
              <a:ea typeface="Meiryo UI" panose="020B0604030504040204" pitchFamily="50" charset="-128"/>
            </a:endParaRPr>
          </a:p>
          <a:p>
            <a:pPr>
              <a:defRPr/>
            </a:pPr>
            <a:endParaRPr lang="en-US" altLang="ja-JP" dirty="0">
              <a:solidFill>
                <a:schemeClr val="bg1">
                  <a:lumMod val="50000"/>
                </a:schemeClr>
              </a:solidFill>
              <a:latin typeface="Meiryo UI" panose="020B0604030504040204" pitchFamily="50" charset="-128"/>
              <a:ea typeface="Meiryo UI" panose="020B0604030504040204" pitchFamily="50" charset="-128"/>
            </a:endParaRPr>
          </a:p>
        </p:txBody>
      </p:sp>
      <p:sp>
        <p:nvSpPr>
          <p:cNvPr id="5" name="タイトル 2">
            <a:extLst>
              <a:ext uri="{FF2B5EF4-FFF2-40B4-BE49-F238E27FC236}">
                <a16:creationId xmlns:a16="http://schemas.microsoft.com/office/drawing/2014/main" id="{F019A796-6193-D502-620A-EFF49EAFC829}"/>
              </a:ext>
            </a:extLst>
          </p:cNvPr>
          <p:cNvSpPr>
            <a:spLocks noGrp="1"/>
          </p:cNvSpPr>
          <p:nvPr>
            <p:ph type="title"/>
          </p:nvPr>
        </p:nvSpPr>
        <p:spPr>
          <a:xfrm>
            <a:off x="242888" y="115888"/>
            <a:ext cx="9202737" cy="339725"/>
          </a:xfrm>
        </p:spPr>
        <p:txBody>
          <a:bodyPr/>
          <a:lstStyle/>
          <a:p>
            <a:pPr>
              <a:defRPr/>
            </a:pPr>
            <a:r>
              <a:rPr lang="en-US" altLang="ja-JP" dirty="0">
                <a:latin typeface="Meiryo UI" panose="020B0604030504040204" pitchFamily="50" charset="-128"/>
                <a:ea typeface="Meiryo UI" panose="020B0604030504040204" pitchFamily="50" charset="-128"/>
              </a:rPr>
              <a:t>&lt;</a:t>
            </a:r>
            <a:r>
              <a:rPr lang="ja-JP" altLang="en-US" dirty="0">
                <a:latin typeface="Meiryo UI" panose="020B0604030504040204" pitchFamily="50" charset="-128"/>
                <a:ea typeface="Meiryo UI" panose="020B0604030504040204" pitchFamily="50" charset="-128"/>
              </a:rPr>
              <a:t>目次＞</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3E0EBA82-42A9-7D51-C555-F6572CF18E0F}"/>
              </a:ext>
            </a:extLst>
          </p:cNvPr>
          <p:cNvSpPr>
            <a:spLocks noGrp="1"/>
          </p:cNvSpPr>
          <p:nvPr>
            <p:ph type="ftr" sz="quarter" idx="10"/>
          </p:nvPr>
        </p:nvSpPr>
        <p:spPr/>
        <p:txBody>
          <a:bodyPr/>
          <a:lstStyle/>
          <a:p>
            <a:pPr>
              <a:defRPr/>
            </a:pPr>
            <a:r>
              <a:rPr lang="en-US" altLang="ja-JP"/>
              <a:t>Copyright(C)</a:t>
            </a:r>
            <a:r>
              <a:rPr lang="ja-JP" altLang="en-US"/>
              <a:t>　</a:t>
            </a:r>
            <a:r>
              <a:rPr lang="en-US" altLang="ja-JP"/>
              <a:t>PRIME</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24579" name="スライド番号プレースホルダー 4">
            <a:extLst>
              <a:ext uri="{FF2B5EF4-FFF2-40B4-BE49-F238E27FC236}">
                <a16:creationId xmlns:a16="http://schemas.microsoft.com/office/drawing/2014/main" id="{FCA0ED30-274E-E004-5EFE-FB6A10BE1024}"/>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5BB0A394-5D2B-466B-B701-1D81CDAF56E4}" type="slidenum">
              <a:rPr lang="ja-JP" altLang="en-US" sz="1800" smtClean="0">
                <a:solidFill>
                  <a:srgbClr val="898989"/>
                </a:solidFill>
              </a:rPr>
              <a:pPr>
                <a:spcBef>
                  <a:spcPct val="0"/>
                </a:spcBef>
                <a:buFontTx/>
                <a:buNone/>
              </a:pPr>
              <a:t>19</a:t>
            </a:fld>
            <a:endParaRPr lang="ja-JP" altLang="en-US" sz="1800">
              <a:solidFill>
                <a:srgbClr val="898989"/>
              </a:solidFill>
            </a:endParaRPr>
          </a:p>
        </p:txBody>
      </p:sp>
      <p:sp>
        <p:nvSpPr>
          <p:cNvPr id="12" name="タイトル 2">
            <a:extLst>
              <a:ext uri="{FF2B5EF4-FFF2-40B4-BE49-F238E27FC236}">
                <a16:creationId xmlns:a16="http://schemas.microsoft.com/office/drawing/2014/main" id="{35815B6C-D731-8400-3A35-0AA687052F5E}"/>
              </a:ext>
            </a:extLst>
          </p:cNvPr>
          <p:cNvSpPr>
            <a:spLocks noGrp="1"/>
          </p:cNvSpPr>
          <p:nvPr>
            <p:ph type="title"/>
          </p:nvPr>
        </p:nvSpPr>
        <p:spPr>
          <a:xfrm>
            <a:off x="242888" y="115888"/>
            <a:ext cx="9202737" cy="339725"/>
          </a:xfrm>
        </p:spPr>
        <p:txBody>
          <a:bodyPr/>
          <a:lstStyle/>
          <a:p>
            <a:pPr>
              <a:defRPr/>
            </a:pPr>
            <a:r>
              <a:rPr lang="en-US" altLang="ja-JP" dirty="0">
                <a:latin typeface="Meiryo UI" panose="020B0604030504040204" pitchFamily="50" charset="-128"/>
                <a:ea typeface="Meiryo UI" panose="020B0604030504040204" pitchFamily="50" charset="-128"/>
              </a:rPr>
              <a:t>18.</a:t>
            </a:r>
            <a:r>
              <a:rPr lang="ja-JP" altLang="en-US" dirty="0">
                <a:latin typeface="Meiryo UI" panose="020B0604030504040204" pitchFamily="50" charset="-128"/>
                <a:ea typeface="Meiryo UI" panose="020B0604030504040204" pitchFamily="50" charset="-128"/>
              </a:rPr>
              <a:t>フラワーショップ花保管倉庫遮熱工事</a:t>
            </a:r>
          </a:p>
        </p:txBody>
      </p:sp>
      <p:sp>
        <p:nvSpPr>
          <p:cNvPr id="14" name="テキスト ボックス 13">
            <a:extLst>
              <a:ext uri="{FF2B5EF4-FFF2-40B4-BE49-F238E27FC236}">
                <a16:creationId xmlns:a16="http://schemas.microsoft.com/office/drawing/2014/main" id="{BBF682B7-E622-0305-E9F4-13E911DD953F}"/>
              </a:ext>
            </a:extLst>
          </p:cNvPr>
          <p:cNvSpPr txBox="1"/>
          <p:nvPr/>
        </p:nvSpPr>
        <p:spPr>
          <a:xfrm>
            <a:off x="179388" y="936625"/>
            <a:ext cx="461962" cy="5064125"/>
          </a:xfrm>
          <a:prstGeom prst="rect">
            <a:avLst/>
          </a:prstGeom>
          <a:solidFill>
            <a:schemeClr val="accent6">
              <a:lumMod val="20000"/>
              <a:lumOff val="80000"/>
            </a:schemeClr>
          </a:solidFill>
          <a:ln>
            <a:solidFill>
              <a:srgbClr val="F68B1F"/>
            </a:solidFill>
          </a:ln>
        </p:spPr>
        <p:txBody>
          <a:bodyPr vert="eaVert">
            <a:spAutoFit/>
          </a:bodyPr>
          <a:lstStyle/>
          <a:p>
            <a:pPr algn="ctr">
              <a:defRPr/>
            </a:pPr>
            <a:r>
              <a:rPr lang="ja-JP" altLang="en-US" dirty="0">
                <a:solidFill>
                  <a:schemeClr val="bg1">
                    <a:lumMod val="50000"/>
                  </a:schemeClr>
                </a:solidFill>
                <a:latin typeface="+mn-ea"/>
                <a:ea typeface="+mn-ea"/>
              </a:rPr>
              <a:t>施工事例　仙台花屋　お花用倉庫社遮熱工事</a:t>
            </a:r>
            <a:endParaRPr lang="en-US" altLang="ja-JP" dirty="0">
              <a:solidFill>
                <a:schemeClr val="bg1">
                  <a:lumMod val="50000"/>
                </a:schemeClr>
              </a:solidFill>
              <a:latin typeface="+mn-ea"/>
              <a:ea typeface="+mn-ea"/>
            </a:endParaRPr>
          </a:p>
        </p:txBody>
      </p:sp>
      <p:grpSp>
        <p:nvGrpSpPr>
          <p:cNvPr id="24582" name="グループ化 5">
            <a:extLst>
              <a:ext uri="{FF2B5EF4-FFF2-40B4-BE49-F238E27FC236}">
                <a16:creationId xmlns:a16="http://schemas.microsoft.com/office/drawing/2014/main" id="{359366A2-FEED-2775-491C-4F7391CA25A1}"/>
              </a:ext>
            </a:extLst>
          </p:cNvPr>
          <p:cNvGrpSpPr>
            <a:grpSpLocks/>
          </p:cNvGrpSpPr>
          <p:nvPr/>
        </p:nvGrpSpPr>
        <p:grpSpPr bwMode="auto">
          <a:xfrm>
            <a:off x="863600" y="841375"/>
            <a:ext cx="8677275" cy="5175250"/>
            <a:chOff x="653872" y="810650"/>
            <a:chExt cx="8676790" cy="5176520"/>
          </a:xfrm>
        </p:grpSpPr>
        <p:sp>
          <p:nvSpPr>
            <p:cNvPr id="15" name="正方形/長方形 14">
              <a:extLst>
                <a:ext uri="{FF2B5EF4-FFF2-40B4-BE49-F238E27FC236}">
                  <a16:creationId xmlns:a16="http://schemas.microsoft.com/office/drawing/2014/main" id="{40AA2B82-79BD-95C3-9554-5235AE08B272}"/>
                </a:ext>
              </a:extLst>
            </p:cNvPr>
            <p:cNvSpPr/>
            <p:nvPr/>
          </p:nvSpPr>
          <p:spPr>
            <a:xfrm>
              <a:off x="4055695" y="4677162"/>
              <a:ext cx="5225758" cy="1273487"/>
            </a:xfrm>
            <a:prstGeom prst="rect">
              <a:avLst/>
            </a:prstGeom>
            <a:solidFill>
              <a:schemeClr val="bg1"/>
            </a:solidFill>
            <a:ln w="9525">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chemeClr val="bg1">
                      <a:lumMod val="50000"/>
                    </a:schemeClr>
                  </a:solidFill>
                </a:rPr>
                <a:t>フラワーショップの花保管倉庫で遮熱材として施工。</a:t>
              </a:r>
              <a:endParaRPr lang="en-US" altLang="ja-JP" dirty="0">
                <a:solidFill>
                  <a:schemeClr val="bg1">
                    <a:lumMod val="50000"/>
                  </a:schemeClr>
                </a:solidFill>
              </a:endParaRPr>
            </a:p>
            <a:p>
              <a:pPr>
                <a:defRPr/>
              </a:pPr>
              <a:r>
                <a:rPr lang="ja-JP" altLang="en-US" dirty="0">
                  <a:solidFill>
                    <a:schemeClr val="bg1">
                      <a:lumMod val="50000"/>
                    </a:schemeClr>
                  </a:solidFill>
                </a:rPr>
                <a:t>今年の夏は例年より暑く</a:t>
              </a:r>
              <a:r>
                <a:rPr lang="en-US" altLang="ja-JP" dirty="0">
                  <a:solidFill>
                    <a:schemeClr val="bg1">
                      <a:lumMod val="50000"/>
                    </a:schemeClr>
                  </a:solidFill>
                </a:rPr>
                <a:t>30℃</a:t>
              </a:r>
              <a:r>
                <a:rPr lang="ja-JP" altLang="en-US" dirty="0">
                  <a:solidFill>
                    <a:schemeClr val="bg1">
                      <a:lumMod val="50000"/>
                    </a:schemeClr>
                  </a:solidFill>
                </a:rPr>
                <a:t>を超える気温も多かったが遮熱施工を行った事でエアコンの効きが良く花の鮮度が安定し施主様も満足頂けました。</a:t>
              </a:r>
              <a:endParaRPr lang="en-US" altLang="ja-JP" dirty="0">
                <a:solidFill>
                  <a:schemeClr val="bg1">
                    <a:lumMod val="50000"/>
                  </a:schemeClr>
                </a:solidFill>
              </a:endParaRPr>
            </a:p>
          </p:txBody>
        </p:sp>
        <p:pic>
          <p:nvPicPr>
            <p:cNvPr id="24584" name="図 1">
              <a:extLst>
                <a:ext uri="{FF2B5EF4-FFF2-40B4-BE49-F238E27FC236}">
                  <a16:creationId xmlns:a16="http://schemas.microsoft.com/office/drawing/2014/main" id="{0326D137-0169-90F8-605E-13065A16F14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3872" y="855489"/>
              <a:ext cx="3125147" cy="241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図 2">
              <a:extLst>
                <a:ext uri="{FF2B5EF4-FFF2-40B4-BE49-F238E27FC236}">
                  <a16:creationId xmlns:a16="http://schemas.microsoft.com/office/drawing/2014/main" id="{32A2642E-551D-0278-D8A3-CA23EEDFA22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9857" y="3567343"/>
              <a:ext cx="2993176" cy="241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図 4">
              <a:extLst>
                <a:ext uri="{FF2B5EF4-FFF2-40B4-BE49-F238E27FC236}">
                  <a16:creationId xmlns:a16="http://schemas.microsoft.com/office/drawing/2014/main" id="{2C22327B-A807-8947-C445-3CB66DFF129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06861" y="810650"/>
              <a:ext cx="5323801" cy="386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047165D6-60D3-8929-BFE6-C1D3890E6CE2}"/>
              </a:ext>
            </a:extLst>
          </p:cNvPr>
          <p:cNvSpPr>
            <a:spLocks noGrp="1"/>
          </p:cNvSpPr>
          <p:nvPr>
            <p:ph type="ftr" sz="quarter" idx="10"/>
          </p:nvPr>
        </p:nvSpPr>
        <p:spPr/>
        <p:txBody>
          <a:bodyPr/>
          <a:lstStyle/>
          <a:p>
            <a:pPr>
              <a:defRPr/>
            </a:pPr>
            <a:r>
              <a:rPr lang="en-US" altLang="ja-JP"/>
              <a:t>Copyright(C)</a:t>
            </a:r>
            <a:r>
              <a:rPr lang="ja-JP" altLang="en-US"/>
              <a:t>　</a:t>
            </a:r>
            <a:r>
              <a:rPr lang="en-US" altLang="ja-JP"/>
              <a:t>PRIME</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25603" name="スライド番号プレースホルダー 4">
            <a:extLst>
              <a:ext uri="{FF2B5EF4-FFF2-40B4-BE49-F238E27FC236}">
                <a16:creationId xmlns:a16="http://schemas.microsoft.com/office/drawing/2014/main" id="{C574853B-3BD8-AE73-15A3-D64099AAB464}"/>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67DC9EBC-06E3-4AC5-B6E3-9629DC4A5123}" type="slidenum">
              <a:rPr lang="ja-JP" altLang="en-US" sz="1800" smtClean="0">
                <a:solidFill>
                  <a:srgbClr val="898989"/>
                </a:solidFill>
              </a:rPr>
              <a:pPr>
                <a:spcBef>
                  <a:spcPct val="0"/>
                </a:spcBef>
                <a:buFontTx/>
                <a:buNone/>
              </a:pPr>
              <a:t>20</a:t>
            </a:fld>
            <a:endParaRPr lang="ja-JP" altLang="en-US" sz="1800">
              <a:solidFill>
                <a:srgbClr val="898989"/>
              </a:solidFill>
            </a:endParaRPr>
          </a:p>
        </p:txBody>
      </p:sp>
      <p:sp>
        <p:nvSpPr>
          <p:cNvPr id="3" name="タイトル 2">
            <a:extLst>
              <a:ext uri="{FF2B5EF4-FFF2-40B4-BE49-F238E27FC236}">
                <a16:creationId xmlns:a16="http://schemas.microsoft.com/office/drawing/2014/main" id="{BFC38DB0-BC9B-E2A0-A272-1D670C0B40D5}"/>
              </a:ext>
            </a:extLst>
          </p:cNvPr>
          <p:cNvSpPr>
            <a:spLocks noGrp="1"/>
          </p:cNvSpPr>
          <p:nvPr>
            <p:ph type="title"/>
          </p:nvPr>
        </p:nvSpPr>
        <p:spPr>
          <a:xfrm>
            <a:off x="242888" y="115888"/>
            <a:ext cx="9202737" cy="339725"/>
          </a:xfrm>
        </p:spPr>
        <p:txBody>
          <a:bodyPr/>
          <a:lstStyle/>
          <a:p>
            <a:pPr>
              <a:defRPr/>
            </a:pPr>
            <a:r>
              <a:rPr lang="en-US" altLang="ja-JP" dirty="0">
                <a:latin typeface="Meiryo UI" panose="020B0604030504040204" pitchFamily="50" charset="-128"/>
                <a:ea typeface="Meiryo UI" panose="020B0604030504040204" pitchFamily="50" charset="-128"/>
              </a:rPr>
              <a:t>19.</a:t>
            </a:r>
            <a:r>
              <a:rPr lang="ja-JP" altLang="en-US" dirty="0">
                <a:latin typeface="Meiryo UI" panose="020B0604030504040204" pitchFamily="50" charset="-128"/>
                <a:ea typeface="Meiryo UI" panose="020B0604030504040204" pitchFamily="50" charset="-128"/>
              </a:rPr>
              <a:t>施工事例（事務所断熱・大型施設遮熱工事）</a:t>
            </a:r>
          </a:p>
        </p:txBody>
      </p:sp>
      <p:grpSp>
        <p:nvGrpSpPr>
          <p:cNvPr id="25605" name="グループ化 6">
            <a:extLst>
              <a:ext uri="{FF2B5EF4-FFF2-40B4-BE49-F238E27FC236}">
                <a16:creationId xmlns:a16="http://schemas.microsoft.com/office/drawing/2014/main" id="{4E23DCF0-0173-A177-5AE0-AF0780879337}"/>
              </a:ext>
            </a:extLst>
          </p:cNvPr>
          <p:cNvGrpSpPr>
            <a:grpSpLocks/>
          </p:cNvGrpSpPr>
          <p:nvPr/>
        </p:nvGrpSpPr>
        <p:grpSpPr bwMode="auto">
          <a:xfrm>
            <a:off x="192088" y="809625"/>
            <a:ext cx="9840912" cy="5289550"/>
            <a:chOff x="191853" y="846467"/>
            <a:chExt cx="9841382" cy="5289485"/>
          </a:xfrm>
        </p:grpSpPr>
        <p:grpSp>
          <p:nvGrpSpPr>
            <p:cNvPr id="25606" name="グループ化 5">
              <a:extLst>
                <a:ext uri="{FF2B5EF4-FFF2-40B4-BE49-F238E27FC236}">
                  <a16:creationId xmlns:a16="http://schemas.microsoft.com/office/drawing/2014/main" id="{5A858E85-025E-B4D3-B071-3D459582F36F}"/>
                </a:ext>
              </a:extLst>
            </p:cNvPr>
            <p:cNvGrpSpPr>
              <a:grpSpLocks/>
            </p:cNvGrpSpPr>
            <p:nvPr/>
          </p:nvGrpSpPr>
          <p:grpSpPr bwMode="auto">
            <a:xfrm>
              <a:off x="191853" y="1247735"/>
              <a:ext cx="9841382" cy="3656189"/>
              <a:chOff x="-481995" y="1247735"/>
              <a:chExt cx="10347066" cy="3656189"/>
            </a:xfrm>
          </p:grpSpPr>
          <p:pic>
            <p:nvPicPr>
              <p:cNvPr id="25610" name="図 1">
                <a:extLst>
                  <a:ext uri="{FF2B5EF4-FFF2-40B4-BE49-F238E27FC236}">
                    <a16:creationId xmlns:a16="http://schemas.microsoft.com/office/drawing/2014/main" id="{41FA2E47-2A1C-1BEB-E002-226E8D909B2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1995" y="1268760"/>
                <a:ext cx="4968552" cy="363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図 4">
                <a:extLst>
                  <a:ext uri="{FF2B5EF4-FFF2-40B4-BE49-F238E27FC236}">
                    <a16:creationId xmlns:a16="http://schemas.microsoft.com/office/drawing/2014/main" id="{7816E70E-C264-279D-625E-C70143F0362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96519" y="1247735"/>
                <a:ext cx="4968552" cy="363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正方形/長方形 7">
              <a:extLst>
                <a:ext uri="{FF2B5EF4-FFF2-40B4-BE49-F238E27FC236}">
                  <a16:creationId xmlns:a16="http://schemas.microsoft.com/office/drawing/2014/main" id="{00008A9F-2E5E-9A65-84B8-57B3A437EE71}"/>
                </a:ext>
              </a:extLst>
            </p:cNvPr>
            <p:cNvSpPr/>
            <p:nvPr/>
          </p:nvSpPr>
          <p:spPr bwMode="auto">
            <a:xfrm>
              <a:off x="191853" y="846467"/>
              <a:ext cx="3487904" cy="3984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ltLang="ja-JP" sz="1400" dirty="0">
                <a:solidFill>
                  <a:srgbClr val="FF0000"/>
                </a:solidFill>
                <a:latin typeface="+mn-ea"/>
              </a:endParaRPr>
            </a:p>
            <a:p>
              <a:pPr>
                <a:defRPr/>
              </a:pPr>
              <a:r>
                <a:rPr lang="ja-JP" altLang="en-US" sz="1400" dirty="0">
                  <a:solidFill>
                    <a:schemeClr val="bg1">
                      <a:lumMod val="50000"/>
                    </a:schemeClr>
                  </a:solidFill>
                </a:rPr>
                <a:t>某大手都市銀行断熱工事</a:t>
              </a:r>
              <a:endParaRPr lang="en-US" altLang="ja-JP" sz="1400" dirty="0">
                <a:solidFill>
                  <a:schemeClr val="bg1">
                    <a:lumMod val="50000"/>
                  </a:schemeClr>
                </a:solidFill>
              </a:endParaRPr>
            </a:p>
            <a:p>
              <a:pPr algn="ctr">
                <a:defRPr/>
              </a:pPr>
              <a:endParaRPr lang="en-US" altLang="ja-JP" dirty="0">
                <a:solidFill>
                  <a:srgbClr val="FF0000"/>
                </a:solidFill>
                <a:latin typeface="+mn-ea"/>
              </a:endParaRPr>
            </a:p>
          </p:txBody>
        </p:sp>
        <p:sp>
          <p:nvSpPr>
            <p:cNvPr id="9" name="正方形/長方形 8">
              <a:extLst>
                <a:ext uri="{FF2B5EF4-FFF2-40B4-BE49-F238E27FC236}">
                  <a16:creationId xmlns:a16="http://schemas.microsoft.com/office/drawing/2014/main" id="{AA1170F4-866B-B4B7-CDA6-7A3B6DBAD2D7}"/>
                </a:ext>
              </a:extLst>
            </p:cNvPr>
            <p:cNvSpPr/>
            <p:nvPr/>
          </p:nvSpPr>
          <p:spPr bwMode="auto">
            <a:xfrm>
              <a:off x="5305434" y="878217"/>
              <a:ext cx="3486316" cy="39687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ltLang="ja-JP" sz="1400" dirty="0">
                <a:solidFill>
                  <a:srgbClr val="FF0000"/>
                </a:solidFill>
                <a:latin typeface="+mn-ea"/>
              </a:endParaRPr>
            </a:p>
            <a:p>
              <a:pPr>
                <a:defRPr/>
              </a:pPr>
              <a:r>
                <a:rPr lang="ja-JP" altLang="en-US" sz="1400" dirty="0">
                  <a:solidFill>
                    <a:schemeClr val="bg1">
                      <a:lumMod val="50000"/>
                    </a:schemeClr>
                  </a:solidFill>
                </a:rPr>
                <a:t>石川県　中能登　道の駅　屋根部</a:t>
              </a:r>
              <a:endParaRPr lang="en-US" altLang="ja-JP" sz="1400" dirty="0">
                <a:solidFill>
                  <a:schemeClr val="bg1">
                    <a:lumMod val="50000"/>
                  </a:schemeClr>
                </a:solidFill>
              </a:endParaRPr>
            </a:p>
            <a:p>
              <a:pPr algn="ctr">
                <a:defRPr/>
              </a:pPr>
              <a:endParaRPr lang="en-US" altLang="ja-JP" dirty="0">
                <a:solidFill>
                  <a:srgbClr val="FF0000"/>
                </a:solidFill>
                <a:latin typeface="+mn-ea"/>
              </a:endParaRPr>
            </a:p>
          </p:txBody>
        </p:sp>
        <p:sp>
          <p:nvSpPr>
            <p:cNvPr id="10" name="正方形/長方形 9">
              <a:extLst>
                <a:ext uri="{FF2B5EF4-FFF2-40B4-BE49-F238E27FC236}">
                  <a16:creationId xmlns:a16="http://schemas.microsoft.com/office/drawing/2014/main" id="{CDA74D35-5212-BCA0-0B20-F19BF4ECD312}"/>
                </a:ext>
              </a:extLst>
            </p:cNvPr>
            <p:cNvSpPr/>
            <p:nvPr/>
          </p:nvSpPr>
          <p:spPr bwMode="auto">
            <a:xfrm>
              <a:off x="215666" y="4965979"/>
              <a:ext cx="9793756" cy="1169973"/>
            </a:xfrm>
            <a:prstGeom prst="rect">
              <a:avLst/>
            </a:prstGeom>
          </p:spPr>
          <p:txBody>
            <a:bodyPr>
              <a:spAutoFit/>
            </a:bodyPr>
            <a:lstStyle/>
            <a:p>
              <a:pPr>
                <a:defRPr/>
              </a:pPr>
              <a:r>
                <a:rPr lang="ja-JP" altLang="en-US" sz="1400" dirty="0">
                  <a:solidFill>
                    <a:schemeClr val="bg1">
                      <a:lumMod val="50000"/>
                    </a:schemeClr>
                  </a:solidFill>
                  <a:latin typeface="+mn-ea"/>
                  <a:ea typeface="+mn-ea"/>
                </a:rPr>
                <a:t>◆プライム断熱材の施工は簡単で今まで行っていたグラスウール・発砲ウレタン施工より大幅に時間短縮が可能で施工人員数、工期が短縮できます。都市銀行断熱工事では作業員</a:t>
              </a:r>
              <a:r>
                <a:rPr lang="en-US" altLang="ja-JP" sz="1400" dirty="0">
                  <a:solidFill>
                    <a:schemeClr val="bg1">
                      <a:lumMod val="50000"/>
                    </a:schemeClr>
                  </a:solidFill>
                  <a:latin typeface="+mn-ea"/>
                  <a:ea typeface="+mn-ea"/>
                </a:rPr>
                <a:t>2</a:t>
              </a:r>
              <a:r>
                <a:rPr lang="ja-JP" altLang="en-US" sz="1400" dirty="0">
                  <a:solidFill>
                    <a:schemeClr val="bg1">
                      <a:lumMod val="50000"/>
                    </a:schemeClr>
                  </a:solidFill>
                  <a:latin typeface="+mn-ea"/>
                  <a:ea typeface="+mn-ea"/>
                </a:rPr>
                <a:t>名で工期</a:t>
              </a:r>
              <a:r>
                <a:rPr lang="en-US" altLang="ja-JP" sz="1400" dirty="0">
                  <a:solidFill>
                    <a:schemeClr val="bg1">
                      <a:lumMod val="50000"/>
                    </a:schemeClr>
                  </a:solidFill>
                  <a:latin typeface="+mn-ea"/>
                  <a:ea typeface="+mn-ea"/>
                </a:rPr>
                <a:t>1</a:t>
              </a:r>
              <a:r>
                <a:rPr lang="ja-JP" altLang="en-US" sz="1400" dirty="0">
                  <a:solidFill>
                    <a:schemeClr val="bg1">
                      <a:lumMod val="50000"/>
                    </a:schemeClr>
                  </a:solidFill>
                  <a:latin typeface="+mn-ea"/>
                  <a:ea typeface="+mn-ea"/>
                </a:rPr>
                <a:t>日　道の家屋根部では作業員</a:t>
              </a:r>
              <a:r>
                <a:rPr lang="en-US" altLang="ja-JP" sz="1400" dirty="0">
                  <a:solidFill>
                    <a:schemeClr val="bg1">
                      <a:lumMod val="50000"/>
                    </a:schemeClr>
                  </a:solidFill>
                  <a:latin typeface="+mn-ea"/>
                  <a:ea typeface="+mn-ea"/>
                </a:rPr>
                <a:t>4</a:t>
              </a:r>
              <a:r>
                <a:rPr lang="ja-JP" altLang="en-US" sz="1400" dirty="0">
                  <a:solidFill>
                    <a:schemeClr val="bg1">
                      <a:lumMod val="50000"/>
                    </a:schemeClr>
                  </a:solidFill>
                  <a:latin typeface="+mn-ea"/>
                  <a:ea typeface="+mn-ea"/>
                </a:rPr>
                <a:t>名で工期２日で完成しています。</a:t>
              </a:r>
              <a:endParaRPr lang="en-US" altLang="ja-JP" sz="1400" dirty="0">
                <a:solidFill>
                  <a:schemeClr val="bg1">
                    <a:lumMod val="50000"/>
                  </a:schemeClr>
                </a:solidFill>
                <a:latin typeface="+mn-ea"/>
                <a:ea typeface="+mn-ea"/>
              </a:endParaRPr>
            </a:p>
            <a:p>
              <a:pPr>
                <a:defRPr/>
              </a:pPr>
              <a:r>
                <a:rPr lang="ja-JP" altLang="en-US" sz="1400" dirty="0">
                  <a:solidFill>
                    <a:schemeClr val="bg1">
                      <a:lumMod val="50000"/>
                    </a:schemeClr>
                  </a:solidFill>
                  <a:latin typeface="Meiryo UI" panose="020B0604030504040204" pitchFamily="50" charset="-128"/>
                  <a:ea typeface="Meiryo UI" panose="020B0604030504040204" pitchFamily="50" charset="-128"/>
                </a:rPr>
                <a:t>人員が少なく工期が短い事で工事代金のコスト削減にもなる事とグラスウール、発砲ウレタンは水分に弱い為、断熱材として内壁材の使用方法しかないですがプライム商品は素材がアルミニウムの為、水に強く外部にも使用できる事と熱反射率が</a:t>
              </a:r>
              <a:r>
                <a:rPr lang="en-US" altLang="ja-JP" sz="1400" dirty="0">
                  <a:solidFill>
                    <a:schemeClr val="bg1">
                      <a:lumMod val="50000"/>
                    </a:schemeClr>
                  </a:solidFill>
                  <a:latin typeface="Meiryo UI" panose="020B0604030504040204" pitchFamily="50" charset="-128"/>
                  <a:ea typeface="Meiryo UI" panose="020B0604030504040204" pitchFamily="50" charset="-128"/>
                </a:rPr>
                <a:t>99.9%</a:t>
              </a:r>
              <a:r>
                <a:rPr lang="ja-JP" altLang="en-US" sz="1400" dirty="0">
                  <a:solidFill>
                    <a:schemeClr val="bg1">
                      <a:lumMod val="50000"/>
                    </a:schemeClr>
                  </a:solidFill>
                  <a:latin typeface="Meiryo UI" panose="020B0604030504040204" pitchFamily="50" charset="-128"/>
                  <a:ea typeface="Meiryo UI" panose="020B0604030504040204" pitchFamily="50" charset="-128"/>
                </a:rPr>
                <a:t>遮断できる事から遮熱材としても利用が可能で</a:t>
              </a:r>
              <a:r>
                <a:rPr lang="ja-JP" altLang="en-US" sz="1400" b="1" dirty="0">
                  <a:solidFill>
                    <a:srgbClr val="FF0000"/>
                  </a:solidFill>
                  <a:latin typeface="Meiryo UI" panose="020B0604030504040204" pitchFamily="50" charset="-128"/>
                  <a:ea typeface="Meiryo UI" panose="020B0604030504040204" pitchFamily="50" charset="-128"/>
                </a:rPr>
                <a:t>温暖化対策製品</a:t>
              </a:r>
              <a:r>
                <a:rPr lang="ja-JP" altLang="en-US" sz="1400" dirty="0">
                  <a:solidFill>
                    <a:schemeClr val="bg1">
                      <a:lumMod val="50000"/>
                    </a:schemeClr>
                  </a:solidFill>
                  <a:latin typeface="Meiryo UI" panose="020B0604030504040204" pitchFamily="50" charset="-128"/>
                  <a:ea typeface="Meiryo UI" panose="020B0604030504040204" pitchFamily="50" charset="-128"/>
                </a:rPr>
                <a:t>としても期待されています。</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EF385612-A0F3-C3DA-9191-E3D94A13020F}"/>
              </a:ext>
            </a:extLst>
          </p:cNvPr>
          <p:cNvSpPr>
            <a:spLocks noGrp="1"/>
          </p:cNvSpPr>
          <p:nvPr>
            <p:ph type="ftr" sz="quarter" idx="10"/>
          </p:nvPr>
        </p:nvSpPr>
        <p:spPr/>
        <p:txBody>
          <a:bodyPr/>
          <a:lstStyle/>
          <a:p>
            <a:pPr>
              <a:defRPr/>
            </a:pPr>
            <a:r>
              <a:rPr lang="en-US" altLang="ja-JP"/>
              <a:t>Copyright(C)</a:t>
            </a:r>
            <a:r>
              <a:rPr lang="ja-JP" altLang="en-US"/>
              <a:t>　</a:t>
            </a:r>
            <a:r>
              <a:rPr lang="en-US" altLang="ja-JP"/>
              <a:t>PRIME</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26627" name="スライド番号プレースホルダー 4">
            <a:extLst>
              <a:ext uri="{FF2B5EF4-FFF2-40B4-BE49-F238E27FC236}">
                <a16:creationId xmlns:a16="http://schemas.microsoft.com/office/drawing/2014/main" id="{45550C76-886E-73BC-A924-AC01104FD727}"/>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54F635BD-E189-4A35-9643-DFBF9F640CF1}" type="slidenum">
              <a:rPr lang="ja-JP" altLang="en-US" sz="1800" smtClean="0">
                <a:solidFill>
                  <a:srgbClr val="898989"/>
                </a:solidFill>
              </a:rPr>
              <a:pPr>
                <a:spcBef>
                  <a:spcPct val="0"/>
                </a:spcBef>
                <a:buFontTx/>
                <a:buNone/>
              </a:pPr>
              <a:t>21</a:t>
            </a:fld>
            <a:endParaRPr lang="ja-JP" altLang="en-US" sz="1800">
              <a:solidFill>
                <a:srgbClr val="898989"/>
              </a:solidFill>
            </a:endParaRPr>
          </a:p>
        </p:txBody>
      </p:sp>
      <p:pic>
        <p:nvPicPr>
          <p:cNvPr id="26628" name="図 1">
            <a:extLst>
              <a:ext uri="{FF2B5EF4-FFF2-40B4-BE49-F238E27FC236}">
                <a16:creationId xmlns:a16="http://schemas.microsoft.com/office/drawing/2014/main" id="{A31D12A5-E72C-0064-A5A7-E716201662F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3600" y="795338"/>
            <a:ext cx="8497888"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제목 1">
            <a:extLst>
              <a:ext uri="{FF2B5EF4-FFF2-40B4-BE49-F238E27FC236}">
                <a16:creationId xmlns:a16="http://schemas.microsoft.com/office/drawing/2014/main" id="{BFC61630-1330-ED97-4B35-F97F76B87918}"/>
              </a:ext>
            </a:extLst>
          </p:cNvPr>
          <p:cNvSpPr>
            <a:spLocks noGrp="1"/>
          </p:cNvSpPr>
          <p:nvPr>
            <p:ph type="title"/>
          </p:nvPr>
        </p:nvSpPr>
        <p:spPr>
          <a:xfrm>
            <a:off x="242888" y="115888"/>
            <a:ext cx="9202737" cy="339725"/>
          </a:xfrm>
        </p:spPr>
        <p:txBody>
          <a:bodyPr>
            <a:noAutofit/>
          </a:bodyPr>
          <a:lstStyle/>
          <a:p>
            <a:pPr>
              <a:defRPr/>
            </a:pPr>
            <a:r>
              <a:rPr lang="en-US" altLang="ja-JP" dirty="0">
                <a:latin typeface="Meiryo UI" panose="020B0604030504040204" pitchFamily="50" charset="-128"/>
                <a:ea typeface="Meiryo UI" panose="020B0604030504040204" pitchFamily="50" charset="-128"/>
              </a:rPr>
              <a:t>20.</a:t>
            </a:r>
            <a:r>
              <a:rPr lang="ja-JP" altLang="en-US" dirty="0">
                <a:latin typeface="Meiryo UI" panose="020B0604030504040204" pitchFamily="50" charset="-128"/>
                <a:ea typeface="Meiryo UI" panose="020B0604030504040204" pitchFamily="50" charset="-128"/>
              </a:rPr>
              <a:t>施工事例（コンテナハウス断熱工事）代々木</a:t>
            </a:r>
            <a:r>
              <a:rPr lang="en-US" altLang="ja-JP" dirty="0">
                <a:latin typeface="Meiryo UI" panose="020B0604030504040204" pitchFamily="50" charset="-128"/>
                <a:ea typeface="Meiryo UI" panose="020B0604030504040204" pitchFamily="50" charset="-128"/>
              </a:rPr>
              <a:t>VILLAGE</a:t>
            </a:r>
            <a:endParaRPr lang="ko-KR" altLang="en-US" dirty="0">
              <a:latin typeface="Meiryo UI" panose="020B0604030504040204" pitchFamily="50"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7244931-8B7F-3BA9-31A6-75C0F3CC866C}"/>
              </a:ext>
            </a:extLst>
          </p:cNvPr>
          <p:cNvSpPr>
            <a:spLocks noGrp="1"/>
          </p:cNvSpPr>
          <p:nvPr>
            <p:ph type="ftr" sz="quarter" idx="10"/>
          </p:nvPr>
        </p:nvSpPr>
        <p:spPr/>
        <p:txBody>
          <a:bodyPr/>
          <a:lstStyle/>
          <a:p>
            <a:pPr>
              <a:defRPr/>
            </a:pPr>
            <a:r>
              <a:rPr lang="en-US" altLang="ja-JP"/>
              <a:t>Copyright(C)</a:t>
            </a:r>
            <a:r>
              <a:rPr lang="ja-JP" altLang="en-US"/>
              <a:t>　</a:t>
            </a:r>
            <a:r>
              <a:rPr lang="en-US" altLang="ja-JP"/>
              <a:t>PRIME</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27651" name="スライド番号プレースホルダー 4">
            <a:extLst>
              <a:ext uri="{FF2B5EF4-FFF2-40B4-BE49-F238E27FC236}">
                <a16:creationId xmlns:a16="http://schemas.microsoft.com/office/drawing/2014/main" id="{A95844C2-BC2B-53E6-702C-272E55EC9799}"/>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E789DB7E-4FAB-4F01-93DD-CC7E64A58944}" type="slidenum">
              <a:rPr lang="ja-JP" altLang="en-US" sz="1800" smtClean="0">
                <a:solidFill>
                  <a:srgbClr val="898989"/>
                </a:solidFill>
              </a:rPr>
              <a:pPr>
                <a:spcBef>
                  <a:spcPct val="0"/>
                </a:spcBef>
                <a:buFontTx/>
                <a:buNone/>
              </a:pPr>
              <a:t>22</a:t>
            </a:fld>
            <a:endParaRPr lang="ja-JP" altLang="en-US" sz="1800">
              <a:solidFill>
                <a:srgbClr val="898989"/>
              </a:solidFill>
            </a:endParaRPr>
          </a:p>
        </p:txBody>
      </p:sp>
      <p:sp>
        <p:nvSpPr>
          <p:cNvPr id="5" name="제목 1">
            <a:extLst>
              <a:ext uri="{FF2B5EF4-FFF2-40B4-BE49-F238E27FC236}">
                <a16:creationId xmlns:a16="http://schemas.microsoft.com/office/drawing/2014/main" id="{114301F5-6ED9-23EB-2C8D-A9B7890A2F4D}"/>
              </a:ext>
            </a:extLst>
          </p:cNvPr>
          <p:cNvSpPr>
            <a:spLocks noGrp="1"/>
          </p:cNvSpPr>
          <p:nvPr>
            <p:ph type="title"/>
          </p:nvPr>
        </p:nvSpPr>
        <p:spPr>
          <a:xfrm>
            <a:off x="242888" y="115888"/>
            <a:ext cx="9202737" cy="339725"/>
          </a:xfrm>
        </p:spPr>
        <p:txBody>
          <a:bodyPr>
            <a:noAutofit/>
          </a:bodyPr>
          <a:lstStyle/>
          <a:p>
            <a:pPr>
              <a:defRPr/>
            </a:pPr>
            <a:r>
              <a:rPr lang="en-US" altLang="ja-JP" dirty="0">
                <a:latin typeface="Meiryo UI" panose="020B0604030504040204" pitchFamily="50" charset="-128"/>
                <a:ea typeface="Meiryo UI" panose="020B0604030504040204" pitchFamily="50" charset="-128"/>
              </a:rPr>
              <a:t>21.</a:t>
            </a:r>
            <a:r>
              <a:rPr lang="ja-JP" altLang="en-US" dirty="0">
                <a:latin typeface="Meiryo UI" panose="020B0604030504040204" pitchFamily="50" charset="-128"/>
                <a:ea typeface="Meiryo UI" panose="020B0604030504040204" pitchFamily="50" charset="-128"/>
              </a:rPr>
              <a:t>施工事例（冷凍倉庫床下施工断熱工事）</a:t>
            </a:r>
            <a:endParaRPr lang="ko-KR" altLang="en-US" dirty="0">
              <a:latin typeface="Meiryo UI" panose="020B0604030504040204" pitchFamily="50" charset="-128"/>
            </a:endParaRPr>
          </a:p>
        </p:txBody>
      </p:sp>
      <p:pic>
        <p:nvPicPr>
          <p:cNvPr id="27653" name="図 1">
            <a:extLst>
              <a:ext uri="{FF2B5EF4-FFF2-40B4-BE49-F238E27FC236}">
                <a16:creationId xmlns:a16="http://schemas.microsoft.com/office/drawing/2014/main" id="{0C012EFC-6EE2-933B-0271-0ECB05BD2A5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08063" y="941388"/>
            <a:ext cx="8208962"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1F96A898-3984-40D3-792F-545A5219D456}"/>
              </a:ext>
            </a:extLst>
          </p:cNvPr>
          <p:cNvSpPr>
            <a:spLocks noGrp="1"/>
          </p:cNvSpPr>
          <p:nvPr>
            <p:ph type="ftr" sz="quarter" idx="10"/>
          </p:nvPr>
        </p:nvSpPr>
        <p:spPr/>
        <p:txBody>
          <a:bodyPr/>
          <a:lstStyle/>
          <a:p>
            <a:pPr>
              <a:defRPr/>
            </a:pPr>
            <a:r>
              <a:rPr lang="en-US" altLang="ja-JP"/>
              <a:t>Copyright(C)</a:t>
            </a:r>
            <a:r>
              <a:rPr lang="ja-JP" altLang="en-US"/>
              <a:t>　</a:t>
            </a:r>
            <a:r>
              <a:rPr lang="en-US" altLang="ja-JP"/>
              <a:t>PRIME</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28675" name="スライド番号プレースホルダー 4">
            <a:extLst>
              <a:ext uri="{FF2B5EF4-FFF2-40B4-BE49-F238E27FC236}">
                <a16:creationId xmlns:a16="http://schemas.microsoft.com/office/drawing/2014/main" id="{D4A00ECC-4CF8-4A43-DD2A-22E8397912B9}"/>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F360EAE0-4C66-4443-8F07-13F95C515DC8}" type="slidenum">
              <a:rPr lang="ja-JP" altLang="en-US" sz="1800" smtClean="0">
                <a:solidFill>
                  <a:srgbClr val="898989"/>
                </a:solidFill>
              </a:rPr>
              <a:pPr>
                <a:spcBef>
                  <a:spcPct val="0"/>
                </a:spcBef>
                <a:buFontTx/>
                <a:buNone/>
              </a:pPr>
              <a:t>23</a:t>
            </a:fld>
            <a:endParaRPr lang="ja-JP" altLang="en-US" sz="1800">
              <a:solidFill>
                <a:srgbClr val="898989"/>
              </a:solidFill>
            </a:endParaRPr>
          </a:p>
        </p:txBody>
      </p:sp>
      <p:grpSp>
        <p:nvGrpSpPr>
          <p:cNvPr id="28676" name="グループ化 1">
            <a:extLst>
              <a:ext uri="{FF2B5EF4-FFF2-40B4-BE49-F238E27FC236}">
                <a16:creationId xmlns:a16="http://schemas.microsoft.com/office/drawing/2014/main" id="{E47F7F70-2F70-D09C-C151-FF48D8FC456D}"/>
              </a:ext>
            </a:extLst>
          </p:cNvPr>
          <p:cNvGrpSpPr>
            <a:grpSpLocks/>
          </p:cNvGrpSpPr>
          <p:nvPr/>
        </p:nvGrpSpPr>
        <p:grpSpPr bwMode="auto">
          <a:xfrm>
            <a:off x="144463" y="1341438"/>
            <a:ext cx="9936162" cy="4175125"/>
            <a:chOff x="-673283" y="1989645"/>
            <a:chExt cx="13354482" cy="3874619"/>
          </a:xfrm>
        </p:grpSpPr>
        <p:grpSp>
          <p:nvGrpSpPr>
            <p:cNvPr id="28678" name="グループ化 4">
              <a:extLst>
                <a:ext uri="{FF2B5EF4-FFF2-40B4-BE49-F238E27FC236}">
                  <a16:creationId xmlns:a16="http://schemas.microsoft.com/office/drawing/2014/main" id="{EFE14145-65A2-912F-C420-D38A967EA6E4}"/>
                </a:ext>
              </a:extLst>
            </p:cNvPr>
            <p:cNvGrpSpPr>
              <a:grpSpLocks/>
            </p:cNvGrpSpPr>
            <p:nvPr/>
          </p:nvGrpSpPr>
          <p:grpSpPr bwMode="auto">
            <a:xfrm>
              <a:off x="-673283" y="1989645"/>
              <a:ext cx="6486005" cy="3874619"/>
              <a:chOff x="186951" y="2587592"/>
              <a:chExt cx="6486005" cy="3874619"/>
            </a:xfrm>
          </p:grpSpPr>
          <p:pic>
            <p:nvPicPr>
              <p:cNvPr id="28692" name="Picture 4">
                <a:extLst>
                  <a:ext uri="{FF2B5EF4-FFF2-40B4-BE49-F238E27FC236}">
                    <a16:creationId xmlns:a16="http://schemas.microsoft.com/office/drawing/2014/main" id="{82DA62B8-5B10-49BB-2A13-A954DA27A76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6951" y="2788899"/>
                <a:ext cx="1999568" cy="149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3">
                <a:extLst>
                  <a:ext uri="{FF2B5EF4-FFF2-40B4-BE49-F238E27FC236}">
                    <a16:creationId xmlns:a16="http://schemas.microsoft.com/office/drawing/2014/main" id="{CAF5FD25-DD64-4ED9-00B8-3ED611BB92C2}"/>
                  </a:ext>
                </a:extLst>
              </p:cNvPr>
              <p:cNvSpPr txBox="1"/>
              <p:nvPr/>
            </p:nvSpPr>
            <p:spPr>
              <a:xfrm>
                <a:off x="186951" y="2589065"/>
                <a:ext cx="1100961" cy="203307"/>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韓国体育大学</a:t>
                </a:r>
                <a:endParaRPr lang="ko-KR" altLang="en-US" sz="825" dirty="0">
                  <a:solidFill>
                    <a:schemeClr val="bg1">
                      <a:lumMod val="50000"/>
                    </a:schemeClr>
                  </a:solidFill>
                  <a:latin typeface="Meiryo UI" panose="020B0604030504040204" pitchFamily="50" charset="-128"/>
                </a:endParaRPr>
              </a:p>
            </p:txBody>
          </p:sp>
          <p:pic>
            <p:nvPicPr>
              <p:cNvPr id="28694" name="Picture 6">
                <a:extLst>
                  <a:ext uri="{FF2B5EF4-FFF2-40B4-BE49-F238E27FC236}">
                    <a16:creationId xmlns:a16="http://schemas.microsoft.com/office/drawing/2014/main" id="{A0C0E952-9454-6DA8-26A8-BFAD168FE04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24825" y="2788899"/>
                <a:ext cx="1999568" cy="151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7">
                <a:extLst>
                  <a:ext uri="{FF2B5EF4-FFF2-40B4-BE49-F238E27FC236}">
                    <a16:creationId xmlns:a16="http://schemas.microsoft.com/office/drawing/2014/main" id="{BFE88591-D30F-FE07-822E-F5F62A03DB85}"/>
                  </a:ext>
                </a:extLst>
              </p:cNvPr>
              <p:cNvSpPr txBox="1"/>
              <p:nvPr/>
            </p:nvSpPr>
            <p:spPr>
              <a:xfrm>
                <a:off x="2437946" y="2587592"/>
                <a:ext cx="958007" cy="203307"/>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小学校新築</a:t>
                </a:r>
                <a:endParaRPr lang="ko-KR" altLang="en-US" sz="825" dirty="0">
                  <a:solidFill>
                    <a:schemeClr val="bg1">
                      <a:lumMod val="50000"/>
                    </a:schemeClr>
                  </a:solidFill>
                  <a:latin typeface="Meiryo UI" panose="020B0604030504040204" pitchFamily="50" charset="-128"/>
                </a:endParaRPr>
              </a:p>
            </p:txBody>
          </p:sp>
          <p:pic>
            <p:nvPicPr>
              <p:cNvPr id="28696" name="Picture 8">
                <a:extLst>
                  <a:ext uri="{FF2B5EF4-FFF2-40B4-BE49-F238E27FC236}">
                    <a16:creationId xmlns:a16="http://schemas.microsoft.com/office/drawing/2014/main" id="{EE45E88E-7F5A-AFB9-DEEB-933FC57D77B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73388" y="2805957"/>
                <a:ext cx="1999568" cy="150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9">
                <a:extLst>
                  <a:ext uri="{FF2B5EF4-FFF2-40B4-BE49-F238E27FC236}">
                    <a16:creationId xmlns:a16="http://schemas.microsoft.com/office/drawing/2014/main" id="{9BF5D6AD-7F4A-91FB-F230-10170CAF124D}"/>
                  </a:ext>
                </a:extLst>
              </p:cNvPr>
              <p:cNvSpPr txBox="1"/>
              <p:nvPr/>
            </p:nvSpPr>
            <p:spPr>
              <a:xfrm>
                <a:off x="4674006" y="2603797"/>
                <a:ext cx="1384736" cy="203307"/>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情報通信大学増築</a:t>
                </a:r>
                <a:endParaRPr lang="ko-KR" altLang="en-US" sz="825" dirty="0">
                  <a:solidFill>
                    <a:schemeClr val="bg1">
                      <a:lumMod val="50000"/>
                    </a:schemeClr>
                  </a:solidFill>
                  <a:latin typeface="Meiryo UI" panose="020B0604030504040204" pitchFamily="50" charset="-128"/>
                </a:endParaRPr>
              </a:p>
            </p:txBody>
          </p:sp>
          <p:pic>
            <p:nvPicPr>
              <p:cNvPr id="28698" name="Picture 9">
                <a:extLst>
                  <a:ext uri="{FF2B5EF4-FFF2-40B4-BE49-F238E27FC236}">
                    <a16:creationId xmlns:a16="http://schemas.microsoft.com/office/drawing/2014/main" id="{EE0ACC73-558B-EA1C-2BC9-EE93FA66581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6951" y="4956573"/>
                <a:ext cx="1999568" cy="1505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1">
                <a:extLst>
                  <a:ext uri="{FF2B5EF4-FFF2-40B4-BE49-F238E27FC236}">
                    <a16:creationId xmlns:a16="http://schemas.microsoft.com/office/drawing/2014/main" id="{DBBE2828-CE4E-CA8A-9FD6-C567A0134240}"/>
                  </a:ext>
                </a:extLst>
              </p:cNvPr>
              <p:cNvSpPr txBox="1"/>
              <p:nvPr/>
            </p:nvSpPr>
            <p:spPr>
              <a:xfrm>
                <a:off x="186951" y="4751780"/>
                <a:ext cx="1384735" cy="203307"/>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芸術高等学校増築</a:t>
                </a:r>
                <a:endParaRPr lang="ko-KR" altLang="en-US" sz="825" dirty="0">
                  <a:solidFill>
                    <a:schemeClr val="bg1">
                      <a:lumMod val="50000"/>
                    </a:schemeClr>
                  </a:solidFill>
                  <a:latin typeface="Meiryo UI" panose="020B0604030504040204" pitchFamily="50" charset="-128"/>
                </a:endParaRPr>
              </a:p>
            </p:txBody>
          </p:sp>
          <p:pic>
            <p:nvPicPr>
              <p:cNvPr id="28700" name="Picture 10">
                <a:extLst>
                  <a:ext uri="{FF2B5EF4-FFF2-40B4-BE49-F238E27FC236}">
                    <a16:creationId xmlns:a16="http://schemas.microsoft.com/office/drawing/2014/main" id="{6F57B770-AE0A-B224-5CC3-79E6BF5E199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424825" y="4956672"/>
                <a:ext cx="1999568" cy="150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3">
                <a:extLst>
                  <a:ext uri="{FF2B5EF4-FFF2-40B4-BE49-F238E27FC236}">
                    <a16:creationId xmlns:a16="http://schemas.microsoft.com/office/drawing/2014/main" id="{45663760-B3D3-1262-5355-468840D03F2D}"/>
                  </a:ext>
                </a:extLst>
              </p:cNvPr>
              <p:cNvSpPr txBox="1"/>
              <p:nvPr/>
            </p:nvSpPr>
            <p:spPr>
              <a:xfrm>
                <a:off x="2425144" y="4751780"/>
                <a:ext cx="1100961" cy="203307"/>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地域暖房公社</a:t>
                </a:r>
                <a:endParaRPr lang="ko-KR" altLang="en-US" sz="825" dirty="0">
                  <a:solidFill>
                    <a:schemeClr val="bg1">
                      <a:lumMod val="50000"/>
                    </a:schemeClr>
                  </a:solidFill>
                  <a:latin typeface="Meiryo UI" panose="020B0604030504040204" pitchFamily="50" charset="-128"/>
                </a:endParaRPr>
              </a:p>
            </p:txBody>
          </p:sp>
          <p:pic>
            <p:nvPicPr>
              <p:cNvPr id="28702" name="Picture 12">
                <a:extLst>
                  <a:ext uri="{FF2B5EF4-FFF2-40B4-BE49-F238E27FC236}">
                    <a16:creationId xmlns:a16="http://schemas.microsoft.com/office/drawing/2014/main" id="{6ED052B1-E5E4-E146-0DBF-E9783581BE6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673388" y="4948318"/>
                <a:ext cx="1999568" cy="151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5">
                <a:extLst>
                  <a:ext uri="{FF2B5EF4-FFF2-40B4-BE49-F238E27FC236}">
                    <a16:creationId xmlns:a16="http://schemas.microsoft.com/office/drawing/2014/main" id="{257CE70C-E5D1-B348-6C77-096725DFE650}"/>
                  </a:ext>
                </a:extLst>
              </p:cNvPr>
              <p:cNvSpPr txBox="1"/>
              <p:nvPr/>
            </p:nvSpPr>
            <p:spPr>
              <a:xfrm>
                <a:off x="4674006" y="4751780"/>
                <a:ext cx="958007" cy="203307"/>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消防署増築</a:t>
                </a:r>
                <a:endParaRPr lang="ko-KR" altLang="en-US" sz="825" dirty="0">
                  <a:solidFill>
                    <a:schemeClr val="bg1">
                      <a:lumMod val="50000"/>
                    </a:schemeClr>
                  </a:solidFill>
                  <a:latin typeface="Meiryo UI" panose="020B0604030504040204" pitchFamily="50" charset="-128"/>
                </a:endParaRPr>
              </a:p>
            </p:txBody>
          </p:sp>
        </p:grpSp>
        <p:grpSp>
          <p:nvGrpSpPr>
            <p:cNvPr id="28679" name="グループ化 19">
              <a:extLst>
                <a:ext uri="{FF2B5EF4-FFF2-40B4-BE49-F238E27FC236}">
                  <a16:creationId xmlns:a16="http://schemas.microsoft.com/office/drawing/2014/main" id="{EABFFC74-641C-6FB8-FCAD-E172FD9E6039}"/>
                </a:ext>
              </a:extLst>
            </p:cNvPr>
            <p:cNvGrpSpPr>
              <a:grpSpLocks/>
            </p:cNvGrpSpPr>
            <p:nvPr/>
          </p:nvGrpSpPr>
          <p:grpSpPr bwMode="auto">
            <a:xfrm>
              <a:off x="6192664" y="1990537"/>
              <a:ext cx="6488535" cy="3872834"/>
              <a:chOff x="184421" y="2589376"/>
              <a:chExt cx="6488535" cy="3872834"/>
            </a:xfrm>
          </p:grpSpPr>
          <p:sp>
            <p:nvSpPr>
              <p:cNvPr id="21" name="TextBox 3">
                <a:extLst>
                  <a:ext uri="{FF2B5EF4-FFF2-40B4-BE49-F238E27FC236}">
                    <a16:creationId xmlns:a16="http://schemas.microsoft.com/office/drawing/2014/main" id="{FB98A547-CA3C-4E8A-3E97-8CE1C4E9BBF4}"/>
                  </a:ext>
                </a:extLst>
              </p:cNvPr>
              <p:cNvSpPr txBox="1"/>
              <p:nvPr/>
            </p:nvSpPr>
            <p:spPr>
              <a:xfrm>
                <a:off x="186676" y="2589957"/>
                <a:ext cx="960140" cy="203307"/>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町役場新築</a:t>
                </a:r>
                <a:endParaRPr lang="ko-KR" altLang="en-US" sz="825" dirty="0">
                  <a:solidFill>
                    <a:schemeClr val="bg1">
                      <a:lumMod val="50000"/>
                    </a:schemeClr>
                  </a:solidFill>
                  <a:latin typeface="Meiryo UI" panose="020B0604030504040204" pitchFamily="50" charset="-128"/>
                </a:endParaRPr>
              </a:p>
            </p:txBody>
          </p:sp>
          <p:sp>
            <p:nvSpPr>
              <p:cNvPr id="22" name="TextBox 7">
                <a:extLst>
                  <a:ext uri="{FF2B5EF4-FFF2-40B4-BE49-F238E27FC236}">
                    <a16:creationId xmlns:a16="http://schemas.microsoft.com/office/drawing/2014/main" id="{D9B09F62-2857-248C-3C92-B356BF8A4C8C}"/>
                  </a:ext>
                </a:extLst>
              </p:cNvPr>
              <p:cNvSpPr txBox="1"/>
              <p:nvPr/>
            </p:nvSpPr>
            <p:spPr>
              <a:xfrm>
                <a:off x="2437672" y="2607636"/>
                <a:ext cx="1100961" cy="203307"/>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市教育庁新築</a:t>
                </a:r>
                <a:endParaRPr lang="ko-KR" altLang="en-US" sz="825" dirty="0">
                  <a:solidFill>
                    <a:schemeClr val="bg1">
                      <a:lumMod val="50000"/>
                    </a:schemeClr>
                  </a:solidFill>
                  <a:latin typeface="Meiryo UI" panose="020B0604030504040204" pitchFamily="50" charset="-128"/>
                </a:endParaRPr>
              </a:p>
            </p:txBody>
          </p:sp>
          <p:sp>
            <p:nvSpPr>
              <p:cNvPr id="23" name="TextBox 9">
                <a:extLst>
                  <a:ext uri="{FF2B5EF4-FFF2-40B4-BE49-F238E27FC236}">
                    <a16:creationId xmlns:a16="http://schemas.microsoft.com/office/drawing/2014/main" id="{A10EEC99-3DE3-1685-21B4-D8029399A7D7}"/>
                  </a:ext>
                </a:extLst>
              </p:cNvPr>
              <p:cNvSpPr txBox="1"/>
              <p:nvPr/>
            </p:nvSpPr>
            <p:spPr>
              <a:xfrm>
                <a:off x="4673732" y="2604689"/>
                <a:ext cx="958006" cy="203307"/>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福祉館増築</a:t>
                </a:r>
                <a:endParaRPr lang="ko-KR" altLang="en-US" sz="825" dirty="0">
                  <a:solidFill>
                    <a:schemeClr val="bg1">
                      <a:lumMod val="50000"/>
                    </a:schemeClr>
                  </a:solidFill>
                  <a:latin typeface="Meiryo UI" panose="020B0604030504040204" pitchFamily="50" charset="-128"/>
                </a:endParaRPr>
              </a:p>
            </p:txBody>
          </p:sp>
          <p:sp>
            <p:nvSpPr>
              <p:cNvPr id="24" name="TextBox 11">
                <a:extLst>
                  <a:ext uri="{FF2B5EF4-FFF2-40B4-BE49-F238E27FC236}">
                    <a16:creationId xmlns:a16="http://schemas.microsoft.com/office/drawing/2014/main" id="{1F92FF50-179F-7867-D759-B04E8E739864}"/>
                  </a:ext>
                </a:extLst>
              </p:cNvPr>
              <p:cNvSpPr txBox="1"/>
              <p:nvPr/>
            </p:nvSpPr>
            <p:spPr>
              <a:xfrm>
                <a:off x="186676" y="4752672"/>
                <a:ext cx="1681312" cy="203307"/>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裁判所研修センター改築</a:t>
                </a:r>
                <a:endParaRPr lang="ko-KR" altLang="en-US" sz="825" dirty="0">
                  <a:solidFill>
                    <a:schemeClr val="bg1">
                      <a:lumMod val="50000"/>
                    </a:schemeClr>
                  </a:solidFill>
                  <a:latin typeface="Meiryo UI" panose="020B0604030504040204" pitchFamily="50" charset="-128"/>
                </a:endParaRPr>
              </a:p>
            </p:txBody>
          </p:sp>
          <p:sp>
            <p:nvSpPr>
              <p:cNvPr id="25" name="TextBox 13">
                <a:extLst>
                  <a:ext uri="{FF2B5EF4-FFF2-40B4-BE49-F238E27FC236}">
                    <a16:creationId xmlns:a16="http://schemas.microsoft.com/office/drawing/2014/main" id="{8E098FFF-BCAC-F080-4D00-05D44FA1C2BA}"/>
                  </a:ext>
                </a:extLst>
              </p:cNvPr>
              <p:cNvSpPr txBox="1"/>
              <p:nvPr/>
            </p:nvSpPr>
            <p:spPr>
              <a:xfrm>
                <a:off x="2424870" y="4752672"/>
                <a:ext cx="960140" cy="203307"/>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登記所改築</a:t>
                </a:r>
                <a:endParaRPr lang="ko-KR" altLang="en-US" sz="825" dirty="0">
                  <a:solidFill>
                    <a:schemeClr val="bg1">
                      <a:lumMod val="50000"/>
                    </a:schemeClr>
                  </a:solidFill>
                  <a:latin typeface="Meiryo UI" panose="020B0604030504040204" pitchFamily="50" charset="-128"/>
                </a:endParaRPr>
              </a:p>
            </p:txBody>
          </p:sp>
          <p:sp>
            <p:nvSpPr>
              <p:cNvPr id="26" name="TextBox 15">
                <a:extLst>
                  <a:ext uri="{FF2B5EF4-FFF2-40B4-BE49-F238E27FC236}">
                    <a16:creationId xmlns:a16="http://schemas.microsoft.com/office/drawing/2014/main" id="{75D0A51D-65B3-641E-8958-82E79E8B20BB}"/>
                  </a:ext>
                </a:extLst>
              </p:cNvPr>
              <p:cNvSpPr txBox="1"/>
              <p:nvPr/>
            </p:nvSpPr>
            <p:spPr>
              <a:xfrm>
                <a:off x="4673732" y="4752672"/>
                <a:ext cx="958006" cy="203307"/>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警察署新築</a:t>
                </a:r>
                <a:endParaRPr lang="ko-KR" altLang="en-US" sz="825" dirty="0">
                  <a:solidFill>
                    <a:schemeClr val="bg1">
                      <a:lumMod val="50000"/>
                    </a:schemeClr>
                  </a:solidFill>
                  <a:latin typeface="Meiryo UI" panose="020B0604030504040204" pitchFamily="50" charset="-128"/>
                </a:endParaRPr>
              </a:p>
            </p:txBody>
          </p:sp>
          <p:pic>
            <p:nvPicPr>
              <p:cNvPr id="28686" name="Picture 2">
                <a:extLst>
                  <a:ext uri="{FF2B5EF4-FFF2-40B4-BE49-F238E27FC236}">
                    <a16:creationId xmlns:a16="http://schemas.microsoft.com/office/drawing/2014/main" id="{572AFFA4-1BEE-DC30-D5DC-A80F1316F85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84421" y="2783799"/>
                <a:ext cx="2002098" cy="1523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87" name="Picture 3">
                <a:extLst>
                  <a:ext uri="{FF2B5EF4-FFF2-40B4-BE49-F238E27FC236}">
                    <a16:creationId xmlns:a16="http://schemas.microsoft.com/office/drawing/2014/main" id="{4A78C0F5-059C-CB7A-C264-CC7A61B7A143}"/>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424825" y="2805957"/>
                <a:ext cx="1999568" cy="1501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88" name="Picture 5">
                <a:extLst>
                  <a:ext uri="{FF2B5EF4-FFF2-40B4-BE49-F238E27FC236}">
                    <a16:creationId xmlns:a16="http://schemas.microsoft.com/office/drawing/2014/main" id="{E7D161D9-D57E-8213-773C-CC85EDC10380}"/>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673388" y="2805957"/>
                <a:ext cx="1999568" cy="150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9" name="Picture 7">
                <a:extLst>
                  <a:ext uri="{FF2B5EF4-FFF2-40B4-BE49-F238E27FC236}">
                    <a16:creationId xmlns:a16="http://schemas.microsoft.com/office/drawing/2014/main" id="{074A1F7E-0C9B-75BB-5823-D1D6B61E6A1A}"/>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84421" y="4948318"/>
                <a:ext cx="2002098" cy="151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0" name="Picture 9">
                <a:extLst>
                  <a:ext uri="{FF2B5EF4-FFF2-40B4-BE49-F238E27FC236}">
                    <a16:creationId xmlns:a16="http://schemas.microsoft.com/office/drawing/2014/main" id="{1084F772-1E38-374C-5F93-F3121DFC5C56}"/>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424825" y="4948353"/>
                <a:ext cx="1999568" cy="150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1" name="Picture 11">
                <a:extLst>
                  <a:ext uri="{FF2B5EF4-FFF2-40B4-BE49-F238E27FC236}">
                    <a16:creationId xmlns:a16="http://schemas.microsoft.com/office/drawing/2014/main" id="{8348B6C6-3614-6093-8E87-387ECC58C332}"/>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673388" y="4948318"/>
                <a:ext cx="1999568" cy="151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3" name="タイトル 2">
            <a:extLst>
              <a:ext uri="{FF2B5EF4-FFF2-40B4-BE49-F238E27FC236}">
                <a16:creationId xmlns:a16="http://schemas.microsoft.com/office/drawing/2014/main" id="{0190A3A1-16FE-81F1-EF11-40ED3C63AD40}"/>
              </a:ext>
            </a:extLst>
          </p:cNvPr>
          <p:cNvSpPr>
            <a:spLocks noGrp="1"/>
          </p:cNvSpPr>
          <p:nvPr>
            <p:ph type="title"/>
          </p:nvPr>
        </p:nvSpPr>
        <p:spPr>
          <a:xfrm>
            <a:off x="242888" y="115888"/>
            <a:ext cx="9202737" cy="339725"/>
          </a:xfrm>
        </p:spPr>
        <p:txBody>
          <a:bodyPr/>
          <a:lstStyle/>
          <a:p>
            <a:pPr>
              <a:defRPr/>
            </a:pPr>
            <a:r>
              <a:rPr lang="en-US" altLang="ja-JP" dirty="0">
                <a:latin typeface="Meiryo UI" panose="020B0604030504040204" pitchFamily="50" charset="-128"/>
                <a:ea typeface="Meiryo UI" panose="020B0604030504040204" pitchFamily="50" charset="-128"/>
              </a:rPr>
              <a:t>22.</a:t>
            </a:r>
            <a:r>
              <a:rPr lang="ja-JP" altLang="en-US" dirty="0">
                <a:latin typeface="Meiryo UI" panose="020B0604030504040204" pitchFamily="50" charset="-128"/>
                <a:ea typeface="Meiryo UI" panose="020B0604030504040204" pitchFamily="50" charset="-128"/>
              </a:rPr>
              <a:t>施工事例（韓国国内</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公共施設）</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B12C0AFC-E438-2B26-C0FC-D6C96CEA255F}"/>
              </a:ext>
            </a:extLst>
          </p:cNvPr>
          <p:cNvSpPr>
            <a:spLocks noGrp="1"/>
          </p:cNvSpPr>
          <p:nvPr>
            <p:ph type="ftr" sz="quarter" idx="10"/>
          </p:nvPr>
        </p:nvSpPr>
        <p:spPr/>
        <p:txBody>
          <a:bodyPr/>
          <a:lstStyle/>
          <a:p>
            <a:pPr>
              <a:defRPr/>
            </a:pPr>
            <a:r>
              <a:rPr lang="en-US" altLang="ja-JP"/>
              <a:t>Copyright(C)</a:t>
            </a:r>
            <a:r>
              <a:rPr lang="ja-JP" altLang="en-US"/>
              <a:t>　</a:t>
            </a:r>
            <a:r>
              <a:rPr lang="en-US" altLang="ja-JP"/>
              <a:t>PRIME</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29699" name="スライド番号プレースホルダー 4">
            <a:extLst>
              <a:ext uri="{FF2B5EF4-FFF2-40B4-BE49-F238E27FC236}">
                <a16:creationId xmlns:a16="http://schemas.microsoft.com/office/drawing/2014/main" id="{5A9DD864-246E-900A-1FD8-F1E37AAB4029}"/>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077B4ED0-CBB2-4D5F-BE3D-1FB5F29990B3}" type="slidenum">
              <a:rPr lang="ja-JP" altLang="en-US" sz="1800" smtClean="0">
                <a:solidFill>
                  <a:srgbClr val="898989"/>
                </a:solidFill>
              </a:rPr>
              <a:pPr>
                <a:spcBef>
                  <a:spcPct val="0"/>
                </a:spcBef>
                <a:buFontTx/>
                <a:buNone/>
              </a:pPr>
              <a:t>24</a:t>
            </a:fld>
            <a:endParaRPr lang="ja-JP" altLang="en-US" sz="1800">
              <a:solidFill>
                <a:srgbClr val="898989"/>
              </a:solidFill>
            </a:endParaRPr>
          </a:p>
        </p:txBody>
      </p:sp>
      <p:sp>
        <p:nvSpPr>
          <p:cNvPr id="34" name="제목 1">
            <a:extLst>
              <a:ext uri="{FF2B5EF4-FFF2-40B4-BE49-F238E27FC236}">
                <a16:creationId xmlns:a16="http://schemas.microsoft.com/office/drawing/2014/main" id="{C4B692E1-0BAE-1B9F-D11D-E05A238C2F98}"/>
              </a:ext>
            </a:extLst>
          </p:cNvPr>
          <p:cNvSpPr>
            <a:spLocks noGrp="1"/>
          </p:cNvSpPr>
          <p:nvPr>
            <p:ph type="title"/>
          </p:nvPr>
        </p:nvSpPr>
        <p:spPr>
          <a:xfrm>
            <a:off x="242888" y="115888"/>
            <a:ext cx="9202737" cy="339725"/>
          </a:xfrm>
        </p:spPr>
        <p:txBody>
          <a:bodyPr>
            <a:noAutofit/>
          </a:bodyPr>
          <a:lstStyle/>
          <a:p>
            <a:pPr>
              <a:defRPr/>
            </a:pPr>
            <a:r>
              <a:rPr lang="en-US" altLang="ja-JP" dirty="0">
                <a:latin typeface="Meiryo UI" panose="020B0604030504040204" pitchFamily="50" charset="-128"/>
                <a:ea typeface="Meiryo UI" panose="020B0604030504040204" pitchFamily="50" charset="-128"/>
              </a:rPr>
              <a:t>23.</a:t>
            </a:r>
            <a:r>
              <a:rPr lang="ja-JP" altLang="en-US" dirty="0">
                <a:latin typeface="Meiryo UI" panose="020B0604030504040204" pitchFamily="50" charset="-128"/>
                <a:ea typeface="Meiryo UI" panose="020B0604030504040204" pitchFamily="50" charset="-128"/>
              </a:rPr>
              <a:t>施工事例（韓国国内</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複合施設・韓国国内</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住宅・マンション）</a:t>
            </a:r>
            <a:endParaRPr lang="ko-KR" altLang="en-US" dirty="0">
              <a:latin typeface="Meiryo UI" panose="020B0604030504040204" pitchFamily="50" charset="-128"/>
            </a:endParaRPr>
          </a:p>
        </p:txBody>
      </p:sp>
      <p:grpSp>
        <p:nvGrpSpPr>
          <p:cNvPr id="29701" name="グループ化 60">
            <a:extLst>
              <a:ext uri="{FF2B5EF4-FFF2-40B4-BE49-F238E27FC236}">
                <a16:creationId xmlns:a16="http://schemas.microsoft.com/office/drawing/2014/main" id="{39751ED2-DD35-7D8B-7784-821DF5B69015}"/>
              </a:ext>
            </a:extLst>
          </p:cNvPr>
          <p:cNvGrpSpPr>
            <a:grpSpLocks/>
          </p:cNvGrpSpPr>
          <p:nvPr/>
        </p:nvGrpSpPr>
        <p:grpSpPr bwMode="auto">
          <a:xfrm>
            <a:off x="161925" y="1341438"/>
            <a:ext cx="9901238" cy="4175125"/>
            <a:chOff x="180548" y="858106"/>
            <a:chExt cx="13287543" cy="3872834"/>
          </a:xfrm>
        </p:grpSpPr>
        <p:grpSp>
          <p:nvGrpSpPr>
            <p:cNvPr id="29702" name="グループ化 61">
              <a:extLst>
                <a:ext uri="{FF2B5EF4-FFF2-40B4-BE49-F238E27FC236}">
                  <a16:creationId xmlns:a16="http://schemas.microsoft.com/office/drawing/2014/main" id="{2D64611B-5605-94A2-A470-33246644618F}"/>
                </a:ext>
              </a:extLst>
            </p:cNvPr>
            <p:cNvGrpSpPr>
              <a:grpSpLocks/>
            </p:cNvGrpSpPr>
            <p:nvPr/>
          </p:nvGrpSpPr>
          <p:grpSpPr bwMode="auto">
            <a:xfrm>
              <a:off x="180548" y="858106"/>
              <a:ext cx="6486005" cy="3872834"/>
              <a:chOff x="186951" y="2589376"/>
              <a:chExt cx="6486005" cy="3872834"/>
            </a:xfrm>
          </p:grpSpPr>
          <p:sp>
            <p:nvSpPr>
              <p:cNvPr id="76" name="TextBox 3">
                <a:extLst>
                  <a:ext uri="{FF2B5EF4-FFF2-40B4-BE49-F238E27FC236}">
                    <a16:creationId xmlns:a16="http://schemas.microsoft.com/office/drawing/2014/main" id="{67434EB3-1CED-82A9-0CCE-456EC0908E1E}"/>
                  </a:ext>
                </a:extLst>
              </p:cNvPr>
              <p:cNvSpPr txBox="1"/>
              <p:nvPr/>
            </p:nvSpPr>
            <p:spPr>
              <a:xfrm>
                <a:off x="186951" y="2589376"/>
                <a:ext cx="1099306" cy="203213"/>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養護施設新築</a:t>
                </a:r>
                <a:endParaRPr lang="ko-KR" altLang="en-US" sz="825" dirty="0">
                  <a:solidFill>
                    <a:schemeClr val="bg1">
                      <a:lumMod val="50000"/>
                    </a:schemeClr>
                  </a:solidFill>
                  <a:latin typeface="Meiryo UI" panose="020B0604030504040204" pitchFamily="50" charset="-128"/>
                </a:endParaRPr>
              </a:p>
            </p:txBody>
          </p:sp>
          <p:sp>
            <p:nvSpPr>
              <p:cNvPr id="77" name="TextBox 7">
                <a:extLst>
                  <a:ext uri="{FF2B5EF4-FFF2-40B4-BE49-F238E27FC236}">
                    <a16:creationId xmlns:a16="http://schemas.microsoft.com/office/drawing/2014/main" id="{FCCE2F9B-6F06-2FDA-93C1-58AE3A4681BC}"/>
                  </a:ext>
                </a:extLst>
              </p:cNvPr>
              <p:cNvSpPr txBox="1"/>
              <p:nvPr/>
            </p:nvSpPr>
            <p:spPr>
              <a:xfrm>
                <a:off x="2436694" y="2607047"/>
                <a:ext cx="1167480" cy="203213"/>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クラブハウス新築</a:t>
                </a:r>
                <a:endParaRPr lang="ko-KR" altLang="en-US" sz="825" dirty="0">
                  <a:solidFill>
                    <a:schemeClr val="bg1">
                      <a:lumMod val="50000"/>
                    </a:schemeClr>
                  </a:solidFill>
                  <a:latin typeface="Meiryo UI" panose="020B0604030504040204" pitchFamily="50" charset="-128"/>
                </a:endParaRPr>
              </a:p>
            </p:txBody>
          </p:sp>
          <p:sp>
            <p:nvSpPr>
              <p:cNvPr id="78" name="TextBox 9">
                <a:extLst>
                  <a:ext uri="{FF2B5EF4-FFF2-40B4-BE49-F238E27FC236}">
                    <a16:creationId xmlns:a16="http://schemas.microsoft.com/office/drawing/2014/main" id="{900FE735-A455-6D91-6A46-EA810D8AB0E9}"/>
                  </a:ext>
                </a:extLst>
              </p:cNvPr>
              <p:cNvSpPr txBox="1"/>
              <p:nvPr/>
            </p:nvSpPr>
            <p:spPr>
              <a:xfrm>
                <a:off x="4673654" y="2604102"/>
                <a:ext cx="1412481" cy="203213"/>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スポーツセンター新築</a:t>
                </a:r>
                <a:endParaRPr lang="ko-KR" altLang="en-US" sz="825" dirty="0">
                  <a:solidFill>
                    <a:schemeClr val="bg1">
                      <a:lumMod val="50000"/>
                    </a:schemeClr>
                  </a:solidFill>
                  <a:latin typeface="Meiryo UI" panose="020B0604030504040204" pitchFamily="50" charset="-128"/>
                </a:endParaRPr>
              </a:p>
            </p:txBody>
          </p:sp>
          <p:sp>
            <p:nvSpPr>
              <p:cNvPr id="79" name="TextBox 11">
                <a:extLst>
                  <a:ext uri="{FF2B5EF4-FFF2-40B4-BE49-F238E27FC236}">
                    <a16:creationId xmlns:a16="http://schemas.microsoft.com/office/drawing/2014/main" id="{16BD1A94-AAD9-6A1B-03A0-2071A2602BA4}"/>
                  </a:ext>
                </a:extLst>
              </p:cNvPr>
              <p:cNvSpPr txBox="1"/>
              <p:nvPr/>
            </p:nvSpPr>
            <p:spPr>
              <a:xfrm>
                <a:off x="186951" y="4752567"/>
                <a:ext cx="790393" cy="203213"/>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お寺増築</a:t>
                </a:r>
                <a:endParaRPr lang="ko-KR" altLang="en-US" sz="825" dirty="0">
                  <a:solidFill>
                    <a:schemeClr val="bg1">
                      <a:lumMod val="50000"/>
                    </a:schemeClr>
                  </a:solidFill>
                  <a:latin typeface="Meiryo UI" panose="020B0604030504040204" pitchFamily="50" charset="-128"/>
                </a:endParaRPr>
              </a:p>
            </p:txBody>
          </p:sp>
          <p:sp>
            <p:nvSpPr>
              <p:cNvPr id="80" name="TextBox 13">
                <a:extLst>
                  <a:ext uri="{FF2B5EF4-FFF2-40B4-BE49-F238E27FC236}">
                    <a16:creationId xmlns:a16="http://schemas.microsoft.com/office/drawing/2014/main" id="{D4ABEFEC-2763-EF85-A120-DB4F6BF55C6D}"/>
                  </a:ext>
                </a:extLst>
              </p:cNvPr>
              <p:cNvSpPr txBox="1"/>
              <p:nvPr/>
            </p:nvSpPr>
            <p:spPr>
              <a:xfrm>
                <a:off x="2423911" y="4752567"/>
                <a:ext cx="1171741" cy="203213"/>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タウンハウス新築</a:t>
                </a:r>
                <a:endParaRPr lang="ko-KR" altLang="en-US" sz="825" dirty="0">
                  <a:solidFill>
                    <a:schemeClr val="bg1">
                      <a:lumMod val="50000"/>
                    </a:schemeClr>
                  </a:solidFill>
                  <a:latin typeface="Meiryo UI" panose="020B0604030504040204" pitchFamily="50" charset="-128"/>
                </a:endParaRPr>
              </a:p>
            </p:txBody>
          </p:sp>
          <p:sp>
            <p:nvSpPr>
              <p:cNvPr id="81" name="TextBox 15">
                <a:extLst>
                  <a:ext uri="{FF2B5EF4-FFF2-40B4-BE49-F238E27FC236}">
                    <a16:creationId xmlns:a16="http://schemas.microsoft.com/office/drawing/2014/main" id="{62E4BAA8-FD69-FEFC-676A-DB7A8B08C750}"/>
                  </a:ext>
                </a:extLst>
              </p:cNvPr>
              <p:cNvSpPr txBox="1"/>
              <p:nvPr/>
            </p:nvSpPr>
            <p:spPr>
              <a:xfrm>
                <a:off x="4673654" y="4752567"/>
                <a:ext cx="1043915" cy="203213"/>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ペンション新築</a:t>
                </a:r>
                <a:endParaRPr lang="ko-KR" altLang="en-US" sz="825" dirty="0">
                  <a:solidFill>
                    <a:schemeClr val="bg1">
                      <a:lumMod val="50000"/>
                    </a:schemeClr>
                  </a:solidFill>
                  <a:latin typeface="Meiryo UI" panose="020B0604030504040204" pitchFamily="50" charset="-128"/>
                </a:endParaRPr>
              </a:p>
            </p:txBody>
          </p:sp>
          <p:pic>
            <p:nvPicPr>
              <p:cNvPr id="29722" name="Picture 2">
                <a:extLst>
                  <a:ext uri="{FF2B5EF4-FFF2-40B4-BE49-F238E27FC236}">
                    <a16:creationId xmlns:a16="http://schemas.microsoft.com/office/drawing/2014/main" id="{F1ED5E34-72A5-E887-5ACF-DFF677A652C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6951" y="2815164"/>
                <a:ext cx="1999568" cy="149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3" name="Picture 4">
                <a:extLst>
                  <a:ext uri="{FF2B5EF4-FFF2-40B4-BE49-F238E27FC236}">
                    <a16:creationId xmlns:a16="http://schemas.microsoft.com/office/drawing/2014/main" id="{96725B9A-9F5B-9659-1646-2FC91A74A54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24825" y="2785583"/>
                <a:ext cx="1999568" cy="152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4" name="Picture 6">
                <a:extLst>
                  <a:ext uri="{FF2B5EF4-FFF2-40B4-BE49-F238E27FC236}">
                    <a16:creationId xmlns:a16="http://schemas.microsoft.com/office/drawing/2014/main" id="{DFB94F94-C3C3-F37F-1CA8-90AAE12CB91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73388" y="2785583"/>
                <a:ext cx="1999568" cy="1521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5" name="Picture 8">
                <a:extLst>
                  <a:ext uri="{FF2B5EF4-FFF2-40B4-BE49-F238E27FC236}">
                    <a16:creationId xmlns:a16="http://schemas.microsoft.com/office/drawing/2014/main" id="{1CAB3FFC-6461-99F7-7439-0774AA110A4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1127" y="4948352"/>
                <a:ext cx="1995392" cy="151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6" name="Picture 10">
                <a:extLst>
                  <a:ext uri="{FF2B5EF4-FFF2-40B4-BE49-F238E27FC236}">
                    <a16:creationId xmlns:a16="http://schemas.microsoft.com/office/drawing/2014/main" id="{FA825A17-10D6-45B7-BD93-41410D8F720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424825" y="4948318"/>
                <a:ext cx="1999568" cy="151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7" name="Picture 12">
                <a:extLst>
                  <a:ext uri="{FF2B5EF4-FFF2-40B4-BE49-F238E27FC236}">
                    <a16:creationId xmlns:a16="http://schemas.microsoft.com/office/drawing/2014/main" id="{13EE308C-EA01-394B-9B55-89F4283E746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673388" y="4948352"/>
                <a:ext cx="1999568" cy="151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703" name="グループ化 62">
              <a:extLst>
                <a:ext uri="{FF2B5EF4-FFF2-40B4-BE49-F238E27FC236}">
                  <a16:creationId xmlns:a16="http://schemas.microsoft.com/office/drawing/2014/main" id="{68580ACA-9B95-2099-F5E3-9D53793B700E}"/>
                </a:ext>
              </a:extLst>
            </p:cNvPr>
            <p:cNvGrpSpPr>
              <a:grpSpLocks/>
            </p:cNvGrpSpPr>
            <p:nvPr/>
          </p:nvGrpSpPr>
          <p:grpSpPr bwMode="auto">
            <a:xfrm>
              <a:off x="6982085" y="858106"/>
              <a:ext cx="6486006" cy="3872834"/>
              <a:chOff x="186950" y="2589376"/>
              <a:chExt cx="6486006" cy="3872834"/>
            </a:xfrm>
          </p:grpSpPr>
          <p:sp>
            <p:nvSpPr>
              <p:cNvPr id="64" name="TextBox 3">
                <a:extLst>
                  <a:ext uri="{FF2B5EF4-FFF2-40B4-BE49-F238E27FC236}">
                    <a16:creationId xmlns:a16="http://schemas.microsoft.com/office/drawing/2014/main" id="{29F16571-0A97-032F-A1D3-52548EF39909}"/>
                  </a:ext>
                </a:extLst>
              </p:cNvPr>
              <p:cNvSpPr txBox="1"/>
              <p:nvPr/>
            </p:nvSpPr>
            <p:spPr>
              <a:xfrm>
                <a:off x="187903" y="2589376"/>
                <a:ext cx="1212219" cy="203213"/>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戸建て新築住宅</a:t>
                </a:r>
                <a:endParaRPr lang="ko-KR" altLang="en-US" sz="825" dirty="0">
                  <a:solidFill>
                    <a:schemeClr val="bg1">
                      <a:lumMod val="50000"/>
                    </a:schemeClr>
                  </a:solidFill>
                  <a:latin typeface="Meiryo UI" panose="020B0604030504040204" pitchFamily="50" charset="-128"/>
                </a:endParaRPr>
              </a:p>
            </p:txBody>
          </p:sp>
          <p:sp>
            <p:nvSpPr>
              <p:cNvPr id="65" name="TextBox 7">
                <a:extLst>
                  <a:ext uri="{FF2B5EF4-FFF2-40B4-BE49-F238E27FC236}">
                    <a16:creationId xmlns:a16="http://schemas.microsoft.com/office/drawing/2014/main" id="{503A288F-5850-D3BD-D9CF-81C28F7817CD}"/>
                  </a:ext>
                </a:extLst>
              </p:cNvPr>
              <p:cNvSpPr txBox="1"/>
              <p:nvPr/>
            </p:nvSpPr>
            <p:spPr>
              <a:xfrm>
                <a:off x="2437645" y="2607047"/>
                <a:ext cx="1320872" cy="203213"/>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低層マンション新築</a:t>
                </a:r>
                <a:endParaRPr lang="ko-KR" altLang="en-US" sz="825" dirty="0">
                  <a:solidFill>
                    <a:schemeClr val="bg1">
                      <a:lumMod val="50000"/>
                    </a:schemeClr>
                  </a:solidFill>
                  <a:latin typeface="Meiryo UI" panose="020B0604030504040204" pitchFamily="50" charset="-128"/>
                </a:endParaRPr>
              </a:p>
            </p:txBody>
          </p:sp>
          <p:sp>
            <p:nvSpPr>
              <p:cNvPr id="66" name="TextBox 9">
                <a:extLst>
                  <a:ext uri="{FF2B5EF4-FFF2-40B4-BE49-F238E27FC236}">
                    <a16:creationId xmlns:a16="http://schemas.microsoft.com/office/drawing/2014/main" id="{71322A49-3BBF-208F-BE2A-09BC686FF543}"/>
                  </a:ext>
                </a:extLst>
              </p:cNvPr>
              <p:cNvSpPr txBox="1"/>
              <p:nvPr/>
            </p:nvSpPr>
            <p:spPr>
              <a:xfrm>
                <a:off x="4674605" y="2604102"/>
                <a:ext cx="1099306" cy="203213"/>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公団住宅新築</a:t>
                </a:r>
                <a:endParaRPr lang="ko-KR" altLang="en-US" sz="825" dirty="0">
                  <a:solidFill>
                    <a:schemeClr val="bg1">
                      <a:lumMod val="50000"/>
                    </a:schemeClr>
                  </a:solidFill>
                  <a:latin typeface="Meiryo UI" panose="020B0604030504040204" pitchFamily="50" charset="-128"/>
                </a:endParaRPr>
              </a:p>
            </p:txBody>
          </p:sp>
          <p:sp>
            <p:nvSpPr>
              <p:cNvPr id="67" name="TextBox 11">
                <a:extLst>
                  <a:ext uri="{FF2B5EF4-FFF2-40B4-BE49-F238E27FC236}">
                    <a16:creationId xmlns:a16="http://schemas.microsoft.com/office/drawing/2014/main" id="{7CD0F214-EE9E-6048-AF19-C7DB4D585DDF}"/>
                  </a:ext>
                </a:extLst>
              </p:cNvPr>
              <p:cNvSpPr txBox="1"/>
              <p:nvPr/>
            </p:nvSpPr>
            <p:spPr>
              <a:xfrm>
                <a:off x="187903" y="4752567"/>
                <a:ext cx="1099306" cy="203213"/>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住宅団地新築</a:t>
                </a:r>
                <a:endParaRPr lang="ko-KR" altLang="en-US" sz="825" dirty="0">
                  <a:solidFill>
                    <a:schemeClr val="bg1">
                      <a:lumMod val="50000"/>
                    </a:schemeClr>
                  </a:solidFill>
                  <a:latin typeface="Meiryo UI" panose="020B0604030504040204" pitchFamily="50" charset="-128"/>
                </a:endParaRPr>
              </a:p>
            </p:txBody>
          </p:sp>
          <p:sp>
            <p:nvSpPr>
              <p:cNvPr id="68" name="TextBox 13">
                <a:extLst>
                  <a:ext uri="{FF2B5EF4-FFF2-40B4-BE49-F238E27FC236}">
                    <a16:creationId xmlns:a16="http://schemas.microsoft.com/office/drawing/2014/main" id="{6645CC98-222C-B7A6-0FE3-987DB516F4B8}"/>
                  </a:ext>
                </a:extLst>
              </p:cNvPr>
              <p:cNvSpPr txBox="1"/>
              <p:nvPr/>
            </p:nvSpPr>
            <p:spPr>
              <a:xfrm>
                <a:off x="2424863" y="4752567"/>
                <a:ext cx="1212219" cy="203213"/>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戸建て住宅新築</a:t>
                </a:r>
                <a:endParaRPr lang="ko-KR" altLang="en-US" sz="825" dirty="0">
                  <a:solidFill>
                    <a:schemeClr val="bg1">
                      <a:lumMod val="50000"/>
                    </a:schemeClr>
                  </a:solidFill>
                  <a:latin typeface="Meiryo UI" panose="020B0604030504040204" pitchFamily="50" charset="-128"/>
                </a:endParaRPr>
              </a:p>
            </p:txBody>
          </p:sp>
          <p:sp>
            <p:nvSpPr>
              <p:cNvPr id="69" name="TextBox 15">
                <a:extLst>
                  <a:ext uri="{FF2B5EF4-FFF2-40B4-BE49-F238E27FC236}">
                    <a16:creationId xmlns:a16="http://schemas.microsoft.com/office/drawing/2014/main" id="{3DC85538-5902-3FEE-3D9A-39ED1CE75DDA}"/>
                  </a:ext>
                </a:extLst>
              </p:cNvPr>
              <p:cNvSpPr txBox="1"/>
              <p:nvPr/>
            </p:nvSpPr>
            <p:spPr>
              <a:xfrm>
                <a:off x="4674605" y="4752567"/>
                <a:ext cx="1312350" cy="203213"/>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民俗村新築・屋根</a:t>
                </a:r>
                <a:endParaRPr lang="ko-KR" altLang="en-US" sz="825" dirty="0">
                  <a:solidFill>
                    <a:schemeClr val="bg1">
                      <a:lumMod val="50000"/>
                    </a:schemeClr>
                  </a:solidFill>
                  <a:latin typeface="Meiryo UI" panose="020B0604030504040204" pitchFamily="50" charset="-128"/>
                </a:endParaRPr>
              </a:p>
            </p:txBody>
          </p:sp>
          <p:pic>
            <p:nvPicPr>
              <p:cNvPr id="29710" name="Picture 2">
                <a:extLst>
                  <a:ext uri="{FF2B5EF4-FFF2-40B4-BE49-F238E27FC236}">
                    <a16:creationId xmlns:a16="http://schemas.microsoft.com/office/drawing/2014/main" id="{BD767C34-5654-31AC-154A-7BE2E3A3855F}"/>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91128" y="2785583"/>
                <a:ext cx="1995392" cy="152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1" name="Picture 4">
                <a:extLst>
                  <a:ext uri="{FF2B5EF4-FFF2-40B4-BE49-F238E27FC236}">
                    <a16:creationId xmlns:a16="http://schemas.microsoft.com/office/drawing/2014/main" id="{10B04C90-9B7F-86A5-EA8A-B01E8FCBAEEB}"/>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424824" y="2785583"/>
                <a:ext cx="1999568" cy="152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2" name="Picture 6">
                <a:extLst>
                  <a:ext uri="{FF2B5EF4-FFF2-40B4-BE49-F238E27FC236}">
                    <a16:creationId xmlns:a16="http://schemas.microsoft.com/office/drawing/2014/main" id="{EC073F85-2D86-54F3-BE9A-D0738880406E}"/>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673388" y="2785583"/>
                <a:ext cx="1999568" cy="152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3" name="Picture 8">
                <a:extLst>
                  <a:ext uri="{FF2B5EF4-FFF2-40B4-BE49-F238E27FC236}">
                    <a16:creationId xmlns:a16="http://schemas.microsoft.com/office/drawing/2014/main" id="{06F9349C-40E8-3586-386B-7BA60ED423F7}"/>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86950" y="4948352"/>
                <a:ext cx="1999570" cy="151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4" name="Picture 10">
                <a:extLst>
                  <a:ext uri="{FF2B5EF4-FFF2-40B4-BE49-F238E27FC236}">
                    <a16:creationId xmlns:a16="http://schemas.microsoft.com/office/drawing/2014/main" id="{40B69765-AED9-44E7-6A9A-FADE69603E0D}"/>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424824" y="4948318"/>
                <a:ext cx="1999568" cy="151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5" name="Picture 12">
                <a:extLst>
                  <a:ext uri="{FF2B5EF4-FFF2-40B4-BE49-F238E27FC236}">
                    <a16:creationId xmlns:a16="http://schemas.microsoft.com/office/drawing/2014/main" id="{5C4C32C4-C294-7963-5B54-92A51DE214F3}"/>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673388" y="4948318"/>
                <a:ext cx="1999568" cy="151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DD1F2C39-2A7E-B490-70AF-6C90B1EB65F9}"/>
              </a:ext>
            </a:extLst>
          </p:cNvPr>
          <p:cNvSpPr>
            <a:spLocks noGrp="1"/>
          </p:cNvSpPr>
          <p:nvPr>
            <p:ph type="ftr" sz="quarter" idx="10"/>
          </p:nvPr>
        </p:nvSpPr>
        <p:spPr/>
        <p:txBody>
          <a:bodyPr/>
          <a:lstStyle/>
          <a:p>
            <a:pPr>
              <a:defRPr/>
            </a:pPr>
            <a:r>
              <a:rPr lang="en-US" altLang="ja-JP"/>
              <a:t>Copyright(C)</a:t>
            </a:r>
            <a:r>
              <a:rPr lang="ja-JP" altLang="en-US"/>
              <a:t>　</a:t>
            </a:r>
            <a:r>
              <a:rPr lang="en-US" altLang="ja-JP"/>
              <a:t>PRIME</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30723" name="スライド番号プレースホルダー 4">
            <a:extLst>
              <a:ext uri="{FF2B5EF4-FFF2-40B4-BE49-F238E27FC236}">
                <a16:creationId xmlns:a16="http://schemas.microsoft.com/office/drawing/2014/main" id="{014F857D-A05D-8409-63DC-5FE53382790D}"/>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8851D27E-D5F3-474F-AE46-1F6BC77AA5F6}" type="slidenum">
              <a:rPr lang="ja-JP" altLang="en-US" sz="1800" smtClean="0">
                <a:solidFill>
                  <a:srgbClr val="898989"/>
                </a:solidFill>
              </a:rPr>
              <a:pPr>
                <a:spcBef>
                  <a:spcPct val="0"/>
                </a:spcBef>
                <a:buFontTx/>
                <a:buNone/>
              </a:pPr>
              <a:t>25</a:t>
            </a:fld>
            <a:endParaRPr lang="ja-JP" altLang="en-US" sz="1800">
              <a:solidFill>
                <a:srgbClr val="898989"/>
              </a:solidFill>
            </a:endParaRPr>
          </a:p>
        </p:txBody>
      </p:sp>
      <p:sp>
        <p:nvSpPr>
          <p:cNvPr id="20" name="제목 1">
            <a:extLst>
              <a:ext uri="{FF2B5EF4-FFF2-40B4-BE49-F238E27FC236}">
                <a16:creationId xmlns:a16="http://schemas.microsoft.com/office/drawing/2014/main" id="{A683767A-68C1-0705-0B9F-4E461D8D2867}"/>
              </a:ext>
            </a:extLst>
          </p:cNvPr>
          <p:cNvSpPr>
            <a:spLocks noGrp="1"/>
          </p:cNvSpPr>
          <p:nvPr>
            <p:ph type="title"/>
          </p:nvPr>
        </p:nvSpPr>
        <p:spPr>
          <a:xfrm>
            <a:off x="242888" y="115888"/>
            <a:ext cx="9202737" cy="339725"/>
          </a:xfrm>
        </p:spPr>
        <p:txBody>
          <a:bodyPr>
            <a:noAutofit/>
          </a:bodyPr>
          <a:lstStyle/>
          <a:p>
            <a:pPr>
              <a:defRPr/>
            </a:pPr>
            <a:r>
              <a:rPr lang="en-US" altLang="ja-JP" dirty="0">
                <a:latin typeface="Meiryo UI" panose="020B0604030504040204" pitchFamily="50" charset="-128"/>
                <a:ea typeface="Meiryo UI" panose="020B0604030504040204" pitchFamily="50" charset="-128"/>
              </a:rPr>
              <a:t>24.</a:t>
            </a:r>
            <a:r>
              <a:rPr lang="ja-JP" altLang="en-US" dirty="0">
                <a:latin typeface="Meiryo UI" panose="020B0604030504040204" pitchFamily="50" charset="-128"/>
                <a:ea typeface="Meiryo UI" panose="020B0604030504040204" pitchFamily="50" charset="-128"/>
              </a:rPr>
              <a:t>施工事例（韓国国内</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工場等・日本）</a:t>
            </a:r>
            <a:endParaRPr lang="ko-KR" altLang="en-US" dirty="0">
              <a:latin typeface="Meiryo UI" panose="020B0604030504040204" pitchFamily="50" charset="-128"/>
            </a:endParaRPr>
          </a:p>
        </p:txBody>
      </p:sp>
      <p:grpSp>
        <p:nvGrpSpPr>
          <p:cNvPr id="30725" name="グループ化 31">
            <a:extLst>
              <a:ext uri="{FF2B5EF4-FFF2-40B4-BE49-F238E27FC236}">
                <a16:creationId xmlns:a16="http://schemas.microsoft.com/office/drawing/2014/main" id="{429D972B-249B-6BB4-198D-63F94AEA1846}"/>
              </a:ext>
            </a:extLst>
          </p:cNvPr>
          <p:cNvGrpSpPr>
            <a:grpSpLocks/>
          </p:cNvGrpSpPr>
          <p:nvPr/>
        </p:nvGrpSpPr>
        <p:grpSpPr bwMode="auto">
          <a:xfrm>
            <a:off x="155575" y="1322388"/>
            <a:ext cx="9913938" cy="4213225"/>
            <a:chOff x="192088" y="611188"/>
            <a:chExt cx="13290550" cy="3884613"/>
          </a:xfrm>
        </p:grpSpPr>
        <p:grpSp>
          <p:nvGrpSpPr>
            <p:cNvPr id="30727" name="グループ化 4">
              <a:extLst>
                <a:ext uri="{FF2B5EF4-FFF2-40B4-BE49-F238E27FC236}">
                  <a16:creationId xmlns:a16="http://schemas.microsoft.com/office/drawing/2014/main" id="{DB32CE27-EE46-D236-6E9C-D8CFB4A716ED}"/>
                </a:ext>
              </a:extLst>
            </p:cNvPr>
            <p:cNvGrpSpPr>
              <a:grpSpLocks/>
            </p:cNvGrpSpPr>
            <p:nvPr/>
          </p:nvGrpSpPr>
          <p:grpSpPr bwMode="auto">
            <a:xfrm>
              <a:off x="192088" y="611188"/>
              <a:ext cx="6486525" cy="3873500"/>
              <a:chOff x="186950" y="2589376"/>
              <a:chExt cx="6486006" cy="3872834"/>
            </a:xfrm>
          </p:grpSpPr>
          <p:sp>
            <p:nvSpPr>
              <p:cNvPr id="47" name="TextBox 3">
                <a:extLst>
                  <a:ext uri="{FF2B5EF4-FFF2-40B4-BE49-F238E27FC236}">
                    <a16:creationId xmlns:a16="http://schemas.microsoft.com/office/drawing/2014/main" id="{627868D2-70E5-DEAA-7554-146D8D8F18DF}"/>
                  </a:ext>
                </a:extLst>
              </p:cNvPr>
              <p:cNvSpPr txBox="1"/>
              <p:nvPr/>
            </p:nvSpPr>
            <p:spPr>
              <a:xfrm>
                <a:off x="186950" y="2589376"/>
                <a:ext cx="1240636" cy="201953"/>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下水処理場増築</a:t>
                </a:r>
                <a:endParaRPr lang="ko-KR" altLang="en-US" sz="825" dirty="0">
                  <a:solidFill>
                    <a:schemeClr val="bg1">
                      <a:lumMod val="50000"/>
                    </a:schemeClr>
                  </a:solidFill>
                  <a:latin typeface="Meiryo UI" panose="020B0604030504040204" pitchFamily="50" charset="-128"/>
                </a:endParaRPr>
              </a:p>
            </p:txBody>
          </p:sp>
          <p:sp>
            <p:nvSpPr>
              <p:cNvPr id="48" name="TextBox 7">
                <a:extLst>
                  <a:ext uri="{FF2B5EF4-FFF2-40B4-BE49-F238E27FC236}">
                    <a16:creationId xmlns:a16="http://schemas.microsoft.com/office/drawing/2014/main" id="{A52BABEC-6D52-1C2F-7174-99B486AB73E4}"/>
                  </a:ext>
                </a:extLst>
              </p:cNvPr>
              <p:cNvSpPr txBox="1"/>
              <p:nvPr/>
            </p:nvSpPr>
            <p:spPr>
              <a:xfrm>
                <a:off x="2438395" y="2606937"/>
                <a:ext cx="1240636" cy="201953"/>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火力発電所増築</a:t>
                </a:r>
                <a:endParaRPr lang="ko-KR" altLang="en-US" sz="825" dirty="0">
                  <a:solidFill>
                    <a:schemeClr val="bg1">
                      <a:lumMod val="50000"/>
                    </a:schemeClr>
                  </a:solidFill>
                  <a:latin typeface="Meiryo UI" panose="020B0604030504040204" pitchFamily="50" charset="-128"/>
                </a:endParaRPr>
              </a:p>
            </p:txBody>
          </p:sp>
          <p:sp>
            <p:nvSpPr>
              <p:cNvPr id="49" name="TextBox 9">
                <a:extLst>
                  <a:ext uri="{FF2B5EF4-FFF2-40B4-BE49-F238E27FC236}">
                    <a16:creationId xmlns:a16="http://schemas.microsoft.com/office/drawing/2014/main" id="{7E075D02-9697-9F46-6ECF-CA30A7192134}"/>
                  </a:ext>
                </a:extLst>
              </p:cNvPr>
              <p:cNvSpPr txBox="1"/>
              <p:nvPr/>
            </p:nvSpPr>
            <p:spPr>
              <a:xfrm>
                <a:off x="4672817" y="2604010"/>
                <a:ext cx="1098058" cy="201953"/>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製薬工場増築</a:t>
                </a:r>
                <a:endParaRPr lang="ko-KR" altLang="en-US" sz="825" dirty="0">
                  <a:solidFill>
                    <a:schemeClr val="bg1">
                      <a:lumMod val="50000"/>
                    </a:schemeClr>
                  </a:solidFill>
                  <a:latin typeface="Meiryo UI" panose="020B0604030504040204" pitchFamily="50" charset="-128"/>
                </a:endParaRPr>
              </a:p>
            </p:txBody>
          </p:sp>
          <p:sp>
            <p:nvSpPr>
              <p:cNvPr id="50" name="TextBox 11">
                <a:extLst>
                  <a:ext uri="{FF2B5EF4-FFF2-40B4-BE49-F238E27FC236}">
                    <a16:creationId xmlns:a16="http://schemas.microsoft.com/office/drawing/2014/main" id="{7F9B2E48-81DF-201D-D821-2C809495D542}"/>
                  </a:ext>
                </a:extLst>
              </p:cNvPr>
              <p:cNvSpPr txBox="1"/>
              <p:nvPr/>
            </p:nvSpPr>
            <p:spPr>
              <a:xfrm>
                <a:off x="186950" y="4752327"/>
                <a:ext cx="1240636" cy="201953"/>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水力発電所増築</a:t>
                </a:r>
                <a:endParaRPr lang="ko-KR" altLang="en-US" sz="825" dirty="0">
                  <a:solidFill>
                    <a:schemeClr val="bg1">
                      <a:lumMod val="50000"/>
                    </a:schemeClr>
                  </a:solidFill>
                  <a:latin typeface="Meiryo UI" panose="020B0604030504040204" pitchFamily="50" charset="-128"/>
                </a:endParaRPr>
              </a:p>
            </p:txBody>
          </p:sp>
          <p:sp>
            <p:nvSpPr>
              <p:cNvPr id="51" name="TextBox 13">
                <a:extLst>
                  <a:ext uri="{FF2B5EF4-FFF2-40B4-BE49-F238E27FC236}">
                    <a16:creationId xmlns:a16="http://schemas.microsoft.com/office/drawing/2014/main" id="{C940D5BA-1002-1A10-5876-57F1BF116853}"/>
                  </a:ext>
                </a:extLst>
              </p:cNvPr>
              <p:cNvSpPr txBox="1"/>
              <p:nvPr/>
            </p:nvSpPr>
            <p:spPr>
              <a:xfrm>
                <a:off x="2425627" y="4752327"/>
                <a:ext cx="1098058" cy="201953"/>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物流倉庫新築</a:t>
                </a:r>
                <a:endParaRPr lang="ko-KR" altLang="en-US" sz="825" dirty="0">
                  <a:solidFill>
                    <a:schemeClr val="bg1">
                      <a:lumMod val="50000"/>
                    </a:schemeClr>
                  </a:solidFill>
                  <a:latin typeface="Meiryo UI" panose="020B0604030504040204" pitchFamily="50" charset="-128"/>
                </a:endParaRPr>
              </a:p>
            </p:txBody>
          </p:sp>
          <p:sp>
            <p:nvSpPr>
              <p:cNvPr id="52" name="TextBox 15">
                <a:extLst>
                  <a:ext uri="{FF2B5EF4-FFF2-40B4-BE49-F238E27FC236}">
                    <a16:creationId xmlns:a16="http://schemas.microsoft.com/office/drawing/2014/main" id="{D0D56688-CFF5-5398-2210-0BDA63981551}"/>
                  </a:ext>
                </a:extLst>
              </p:cNvPr>
              <p:cNvSpPr txBox="1"/>
              <p:nvPr/>
            </p:nvSpPr>
            <p:spPr>
              <a:xfrm>
                <a:off x="4672817" y="4752327"/>
                <a:ext cx="1098058" cy="201953"/>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冷凍倉庫新築</a:t>
                </a:r>
                <a:endParaRPr lang="ko-KR" altLang="en-US" sz="825" dirty="0">
                  <a:solidFill>
                    <a:schemeClr val="bg1">
                      <a:lumMod val="50000"/>
                    </a:schemeClr>
                  </a:solidFill>
                  <a:latin typeface="Meiryo UI" panose="020B0604030504040204" pitchFamily="50" charset="-128"/>
                </a:endParaRPr>
              </a:p>
            </p:txBody>
          </p:sp>
          <p:pic>
            <p:nvPicPr>
              <p:cNvPr id="30747" name="Picture 2">
                <a:extLst>
                  <a:ext uri="{FF2B5EF4-FFF2-40B4-BE49-F238E27FC236}">
                    <a16:creationId xmlns:a16="http://schemas.microsoft.com/office/drawing/2014/main" id="{DA91D45E-1418-2FB5-7C04-F530811D258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6950" y="2785583"/>
                <a:ext cx="1999570" cy="152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8" name="Picture 4">
                <a:extLst>
                  <a:ext uri="{FF2B5EF4-FFF2-40B4-BE49-F238E27FC236}">
                    <a16:creationId xmlns:a16="http://schemas.microsoft.com/office/drawing/2014/main" id="{2AC865F5-86E8-5DCA-7C4F-24F4F715F24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24824" y="2785583"/>
                <a:ext cx="1999568" cy="152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9" name="Picture 6">
                <a:extLst>
                  <a:ext uri="{FF2B5EF4-FFF2-40B4-BE49-F238E27FC236}">
                    <a16:creationId xmlns:a16="http://schemas.microsoft.com/office/drawing/2014/main" id="{CA5D13ED-93FF-0FB1-578F-57D533AE508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73388" y="2785583"/>
                <a:ext cx="1999568" cy="152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0" name="Picture 8">
                <a:extLst>
                  <a:ext uri="{FF2B5EF4-FFF2-40B4-BE49-F238E27FC236}">
                    <a16:creationId xmlns:a16="http://schemas.microsoft.com/office/drawing/2014/main" id="{42ED9C33-D8B3-5C1E-6012-F3B2D34290A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6950" y="4948352"/>
                <a:ext cx="1999570" cy="151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1" name="Picture 10">
                <a:extLst>
                  <a:ext uri="{FF2B5EF4-FFF2-40B4-BE49-F238E27FC236}">
                    <a16:creationId xmlns:a16="http://schemas.microsoft.com/office/drawing/2014/main" id="{6AF53BDD-07F8-F5EF-2757-15235651B03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424824" y="4948352"/>
                <a:ext cx="1999568" cy="151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2" name="Picture 12">
                <a:extLst>
                  <a:ext uri="{FF2B5EF4-FFF2-40B4-BE49-F238E27FC236}">
                    <a16:creationId xmlns:a16="http://schemas.microsoft.com/office/drawing/2014/main" id="{F714624B-2B83-537B-3FD4-A5B96CBD4F0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673388" y="4948318"/>
                <a:ext cx="1999568" cy="151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28" name="グループ化 20">
              <a:extLst>
                <a:ext uri="{FF2B5EF4-FFF2-40B4-BE49-F238E27FC236}">
                  <a16:creationId xmlns:a16="http://schemas.microsoft.com/office/drawing/2014/main" id="{B2E1CA67-18CC-EE58-3131-A77980B58FEB}"/>
                </a:ext>
              </a:extLst>
            </p:cNvPr>
            <p:cNvGrpSpPr>
              <a:grpSpLocks/>
            </p:cNvGrpSpPr>
            <p:nvPr/>
          </p:nvGrpSpPr>
          <p:grpSpPr bwMode="auto">
            <a:xfrm>
              <a:off x="6996113" y="611188"/>
              <a:ext cx="6486525" cy="3884613"/>
              <a:chOff x="186951" y="2582443"/>
              <a:chExt cx="6486005" cy="3884976"/>
            </a:xfrm>
          </p:grpSpPr>
          <p:sp>
            <p:nvSpPr>
              <p:cNvPr id="35" name="TextBox 3">
                <a:extLst>
                  <a:ext uri="{FF2B5EF4-FFF2-40B4-BE49-F238E27FC236}">
                    <a16:creationId xmlns:a16="http://schemas.microsoft.com/office/drawing/2014/main" id="{DA50D078-5703-DC7F-CA68-6F596E3A4F03}"/>
                  </a:ext>
                </a:extLst>
              </p:cNvPr>
              <p:cNvSpPr txBox="1"/>
              <p:nvPr/>
            </p:nvSpPr>
            <p:spPr>
              <a:xfrm>
                <a:off x="186751" y="2582443"/>
                <a:ext cx="1855633" cy="202007"/>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冷凍倉庫（壁、床、天井）</a:t>
                </a:r>
                <a:endParaRPr lang="ko-KR" altLang="en-US" sz="825" dirty="0">
                  <a:solidFill>
                    <a:schemeClr val="bg1">
                      <a:lumMod val="50000"/>
                    </a:schemeClr>
                  </a:solidFill>
                  <a:latin typeface="Meiryo UI" panose="020B0604030504040204" pitchFamily="50" charset="-128"/>
                </a:endParaRPr>
              </a:p>
            </p:txBody>
          </p:sp>
          <p:sp>
            <p:nvSpPr>
              <p:cNvPr id="36" name="TextBox 7">
                <a:extLst>
                  <a:ext uri="{FF2B5EF4-FFF2-40B4-BE49-F238E27FC236}">
                    <a16:creationId xmlns:a16="http://schemas.microsoft.com/office/drawing/2014/main" id="{4244A424-6C7C-D9F6-2546-B5C4997626BD}"/>
                  </a:ext>
                </a:extLst>
              </p:cNvPr>
              <p:cNvSpPr txBox="1"/>
              <p:nvPr/>
            </p:nvSpPr>
            <p:spPr>
              <a:xfrm>
                <a:off x="2438196" y="2600009"/>
                <a:ext cx="2159940" cy="202007"/>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コンテナーハウス（壁、床、天井）</a:t>
                </a:r>
                <a:endParaRPr lang="ko-KR" altLang="en-US" sz="825" dirty="0">
                  <a:solidFill>
                    <a:schemeClr val="bg1">
                      <a:lumMod val="50000"/>
                    </a:schemeClr>
                  </a:solidFill>
                  <a:latin typeface="Meiryo UI" panose="020B0604030504040204" pitchFamily="50" charset="-128"/>
                </a:endParaRPr>
              </a:p>
            </p:txBody>
          </p:sp>
          <p:sp>
            <p:nvSpPr>
              <p:cNvPr id="37" name="TextBox 9">
                <a:extLst>
                  <a:ext uri="{FF2B5EF4-FFF2-40B4-BE49-F238E27FC236}">
                    <a16:creationId xmlns:a16="http://schemas.microsoft.com/office/drawing/2014/main" id="{1763DC54-1E3D-D5BC-81C7-BFA05FE9C4BF}"/>
                  </a:ext>
                </a:extLst>
              </p:cNvPr>
              <p:cNvSpPr txBox="1"/>
              <p:nvPr/>
            </p:nvSpPr>
            <p:spPr>
              <a:xfrm>
                <a:off x="4672617" y="2597081"/>
                <a:ext cx="1098058" cy="202007"/>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木造住宅新築</a:t>
                </a:r>
                <a:endParaRPr lang="ko-KR" altLang="en-US" sz="825" dirty="0">
                  <a:solidFill>
                    <a:schemeClr val="bg1">
                      <a:lumMod val="50000"/>
                    </a:schemeClr>
                  </a:solidFill>
                  <a:latin typeface="Meiryo UI" panose="020B0604030504040204" pitchFamily="50" charset="-128"/>
                </a:endParaRPr>
              </a:p>
            </p:txBody>
          </p:sp>
          <p:sp>
            <p:nvSpPr>
              <p:cNvPr id="38" name="TextBox 11">
                <a:extLst>
                  <a:ext uri="{FF2B5EF4-FFF2-40B4-BE49-F238E27FC236}">
                    <a16:creationId xmlns:a16="http://schemas.microsoft.com/office/drawing/2014/main" id="{1A2AABBE-A409-D1D6-C809-D091B48B4A9F}"/>
                  </a:ext>
                </a:extLst>
              </p:cNvPr>
              <p:cNvSpPr txBox="1"/>
              <p:nvPr/>
            </p:nvSpPr>
            <p:spPr>
              <a:xfrm>
                <a:off x="186751" y="4744503"/>
                <a:ext cx="1098058" cy="202007"/>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木造住宅新築</a:t>
                </a:r>
                <a:endParaRPr lang="ko-KR" altLang="en-US" sz="825" dirty="0">
                  <a:solidFill>
                    <a:schemeClr val="bg1">
                      <a:lumMod val="50000"/>
                    </a:schemeClr>
                  </a:solidFill>
                  <a:latin typeface="Meiryo UI" panose="020B0604030504040204" pitchFamily="50" charset="-128"/>
                </a:endParaRPr>
              </a:p>
            </p:txBody>
          </p:sp>
          <p:sp>
            <p:nvSpPr>
              <p:cNvPr id="39" name="TextBox 13">
                <a:extLst>
                  <a:ext uri="{FF2B5EF4-FFF2-40B4-BE49-F238E27FC236}">
                    <a16:creationId xmlns:a16="http://schemas.microsoft.com/office/drawing/2014/main" id="{D599D4A8-E613-57A8-4BBF-1B176ED85693}"/>
                  </a:ext>
                </a:extLst>
              </p:cNvPr>
              <p:cNvSpPr txBox="1"/>
              <p:nvPr/>
            </p:nvSpPr>
            <p:spPr>
              <a:xfrm>
                <a:off x="2425428" y="4753286"/>
                <a:ext cx="1559838" cy="202007"/>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大手スーパー（天井）</a:t>
                </a:r>
                <a:endParaRPr lang="ko-KR" altLang="en-US" sz="825" dirty="0">
                  <a:solidFill>
                    <a:schemeClr val="bg1">
                      <a:lumMod val="50000"/>
                    </a:schemeClr>
                  </a:solidFill>
                  <a:latin typeface="Meiryo UI" panose="020B0604030504040204" pitchFamily="50" charset="-128"/>
                </a:endParaRPr>
              </a:p>
            </p:txBody>
          </p:sp>
          <p:sp>
            <p:nvSpPr>
              <p:cNvPr id="40" name="TextBox 15">
                <a:extLst>
                  <a:ext uri="{FF2B5EF4-FFF2-40B4-BE49-F238E27FC236}">
                    <a16:creationId xmlns:a16="http://schemas.microsoft.com/office/drawing/2014/main" id="{51075BCB-E66A-E47B-2079-6EA601264694}"/>
                  </a:ext>
                </a:extLst>
              </p:cNvPr>
              <p:cNvSpPr txBox="1"/>
              <p:nvPr/>
            </p:nvSpPr>
            <p:spPr>
              <a:xfrm>
                <a:off x="4672617" y="4753286"/>
                <a:ext cx="1240635" cy="202007"/>
              </a:xfrm>
              <a:prstGeom prst="rect">
                <a:avLst/>
              </a:prstGeom>
              <a:noFill/>
            </p:spPr>
            <p:txBody>
              <a:bodyPr wrap="none">
                <a:spAutoFit/>
              </a:bodyPr>
              <a:lstStyle/>
              <a:p>
                <a:pPr>
                  <a:defRPr/>
                </a:pPr>
                <a:r>
                  <a:rPr lang="ja-JP" altLang="en-US" sz="825" dirty="0">
                    <a:solidFill>
                      <a:schemeClr val="bg1">
                        <a:lumMod val="50000"/>
                      </a:schemeClr>
                    </a:solidFill>
                    <a:latin typeface="Meiryo UI" panose="020B0604030504040204" pitchFamily="50" charset="-128"/>
                    <a:ea typeface="Meiryo UI" panose="020B0604030504040204" pitchFamily="50" charset="-128"/>
                  </a:rPr>
                  <a:t>都市銀行（壁）</a:t>
                </a:r>
                <a:endParaRPr lang="ko-KR" altLang="en-US" sz="825" dirty="0">
                  <a:solidFill>
                    <a:schemeClr val="bg1">
                      <a:lumMod val="50000"/>
                    </a:schemeClr>
                  </a:solidFill>
                  <a:latin typeface="Meiryo UI" panose="020B0604030504040204" pitchFamily="50" charset="-128"/>
                </a:endParaRPr>
              </a:p>
            </p:txBody>
          </p:sp>
          <p:pic>
            <p:nvPicPr>
              <p:cNvPr id="30735" name="Picture 2">
                <a:extLst>
                  <a:ext uri="{FF2B5EF4-FFF2-40B4-BE49-F238E27FC236}">
                    <a16:creationId xmlns:a16="http://schemas.microsoft.com/office/drawing/2014/main" id="{8484F0CA-E64D-1073-9EFD-DAD111946F66}"/>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86951" y="2778650"/>
                <a:ext cx="1999569" cy="152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4">
                <a:extLst>
                  <a:ext uri="{FF2B5EF4-FFF2-40B4-BE49-F238E27FC236}">
                    <a16:creationId xmlns:a16="http://schemas.microsoft.com/office/drawing/2014/main" id="{D1229B72-54DC-B80C-89CD-5DC073AF5F32}"/>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673388" y="2778650"/>
                <a:ext cx="1999568" cy="152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6">
                <a:extLst>
                  <a:ext uri="{FF2B5EF4-FFF2-40B4-BE49-F238E27FC236}">
                    <a16:creationId xmlns:a16="http://schemas.microsoft.com/office/drawing/2014/main" id="{035606FF-0FC3-39AE-D661-2193A49D81A2}"/>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86951" y="4941385"/>
                <a:ext cx="1999570" cy="151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7">
                <a:extLst>
                  <a:ext uri="{FF2B5EF4-FFF2-40B4-BE49-F238E27FC236}">
                    <a16:creationId xmlns:a16="http://schemas.microsoft.com/office/drawing/2014/main" id="{5F9D57FA-84F8-06D2-0B8B-9648D12CEF09}"/>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424824" y="4948318"/>
                <a:ext cx="1999569" cy="151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39" name="Picture 8">
                <a:extLst>
                  <a:ext uri="{FF2B5EF4-FFF2-40B4-BE49-F238E27FC236}">
                    <a16:creationId xmlns:a16="http://schemas.microsoft.com/office/drawing/2014/main" id="{9EA26D09-EB2D-C556-3B52-9D368FBDC842}"/>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673387" y="4948318"/>
                <a:ext cx="1999569" cy="151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0" name="Picture 2">
                <a:extLst>
                  <a:ext uri="{FF2B5EF4-FFF2-40B4-BE49-F238E27FC236}">
                    <a16:creationId xmlns:a16="http://schemas.microsoft.com/office/drawing/2014/main" id="{1CAC9E41-892C-CDD6-CC94-F80E3EFBF439}"/>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424824" y="2776299"/>
                <a:ext cx="1999569" cy="1529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59" name="テキスト ボックス 58">
            <a:extLst>
              <a:ext uri="{FF2B5EF4-FFF2-40B4-BE49-F238E27FC236}">
                <a16:creationId xmlns:a16="http://schemas.microsoft.com/office/drawing/2014/main" id="{D297BF0B-10B0-EFB9-DDE4-F4498843C2FB}"/>
              </a:ext>
            </a:extLst>
          </p:cNvPr>
          <p:cNvSpPr txBox="1"/>
          <p:nvPr/>
        </p:nvSpPr>
        <p:spPr bwMode="auto">
          <a:xfrm>
            <a:off x="6859588" y="890588"/>
            <a:ext cx="2052637" cy="523875"/>
          </a:xfrm>
          <a:prstGeom prst="rect">
            <a:avLst/>
          </a:prstGeom>
          <a:noFill/>
        </p:spPr>
        <p:txBody>
          <a:bodyPr>
            <a:spAutoFit/>
          </a:bodyPr>
          <a:lstStyle/>
          <a:p>
            <a:pPr>
              <a:defRPr/>
            </a:pPr>
            <a:r>
              <a:rPr lang="ja-JP" altLang="en-US" sz="1200" dirty="0">
                <a:solidFill>
                  <a:schemeClr val="bg1">
                    <a:lumMod val="50000"/>
                  </a:schemeClr>
                </a:solidFill>
                <a:latin typeface="Meiryo UI" panose="020B0604030504040204" pitchFamily="50" charset="-128"/>
                <a:ea typeface="Meiryo UI" panose="020B0604030504040204" pitchFamily="50" charset="-128"/>
              </a:rPr>
              <a:t>日本国内施工事例</a:t>
            </a:r>
            <a:endParaRPr lang="en-US" altLang="ja-JP" sz="1200" dirty="0">
              <a:solidFill>
                <a:schemeClr val="bg1">
                  <a:lumMod val="50000"/>
                </a:schemeClr>
              </a:solidFill>
              <a:latin typeface="Meiryo UI" panose="020B0604030504040204" pitchFamily="50" charset="-128"/>
              <a:ea typeface="Meiryo UI" panose="020B0604030504040204" pitchFamily="50" charset="-128"/>
            </a:endParaRPr>
          </a:p>
          <a:p>
            <a:pPr>
              <a:defRPr/>
            </a:pP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3346D0C2-37E2-618C-C39B-4ACAF7DFD75A}"/>
              </a:ext>
            </a:extLst>
          </p:cNvPr>
          <p:cNvSpPr>
            <a:spLocks noGrp="1"/>
          </p:cNvSpPr>
          <p:nvPr>
            <p:ph type="ftr" sz="quarter" idx="10"/>
          </p:nvPr>
        </p:nvSpPr>
        <p:spPr/>
        <p:txBody>
          <a:bodyPr/>
          <a:lstStyle/>
          <a:p>
            <a:pPr>
              <a:defRPr/>
            </a:pPr>
            <a:r>
              <a:rPr lang="en-US" altLang="ja-JP"/>
              <a:t>Copyright(C)</a:t>
            </a:r>
            <a:r>
              <a:rPr lang="ja-JP" altLang="en-US"/>
              <a:t>　</a:t>
            </a:r>
            <a:r>
              <a:rPr lang="en-US" altLang="ja-JP"/>
              <a:t>PRIME</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31747" name="スライド番号プレースホルダー 4">
            <a:extLst>
              <a:ext uri="{FF2B5EF4-FFF2-40B4-BE49-F238E27FC236}">
                <a16:creationId xmlns:a16="http://schemas.microsoft.com/office/drawing/2014/main" id="{47A04DB4-385A-129C-750D-5D7999DEB8C6}"/>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F238246D-74E3-4CD9-8642-EDB00A645D74}" type="slidenum">
              <a:rPr lang="ja-JP" altLang="en-US" sz="1800" smtClean="0">
                <a:solidFill>
                  <a:srgbClr val="898989"/>
                </a:solidFill>
              </a:rPr>
              <a:pPr>
                <a:spcBef>
                  <a:spcPct val="0"/>
                </a:spcBef>
                <a:buFontTx/>
                <a:buNone/>
              </a:pPr>
              <a:t>26</a:t>
            </a:fld>
            <a:endParaRPr lang="ja-JP" altLang="en-US" sz="1800">
              <a:solidFill>
                <a:srgbClr val="898989"/>
              </a:solidFill>
            </a:endParaRPr>
          </a:p>
        </p:txBody>
      </p:sp>
      <p:sp>
        <p:nvSpPr>
          <p:cNvPr id="31748" name="正方形/長方形 6">
            <a:extLst>
              <a:ext uri="{FF2B5EF4-FFF2-40B4-BE49-F238E27FC236}">
                <a16:creationId xmlns:a16="http://schemas.microsoft.com/office/drawing/2014/main" id="{B6443A35-B259-FB05-AC1D-74BD7C3D311A}"/>
              </a:ext>
            </a:extLst>
          </p:cNvPr>
          <p:cNvSpPr>
            <a:spLocks noChangeArrowheads="1"/>
          </p:cNvSpPr>
          <p:nvPr/>
        </p:nvSpPr>
        <p:spPr bwMode="auto">
          <a:xfrm>
            <a:off x="504825" y="2459038"/>
            <a:ext cx="92154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eaLnBrk="1" hangingPunct="1">
              <a:spcBef>
                <a:spcPct val="0"/>
              </a:spcBef>
              <a:buFontTx/>
              <a:buNone/>
            </a:pPr>
            <a:r>
              <a:rPr lang="en-US" altLang="ja-JP" sz="4000" b="1">
                <a:solidFill>
                  <a:srgbClr val="7F7F7F"/>
                </a:solidFill>
                <a:latin typeface="Arial" panose="020B0604020202020204" pitchFamily="34" charset="0"/>
              </a:rPr>
              <a:t>NETIS</a:t>
            </a:r>
            <a:r>
              <a:rPr lang="ja-JP" altLang="en-US" sz="4000" b="1">
                <a:solidFill>
                  <a:srgbClr val="7F7F7F"/>
                </a:solidFill>
                <a:latin typeface="Arial" panose="020B0604020202020204" pitchFamily="34" charset="0"/>
              </a:rPr>
              <a:t>について</a:t>
            </a:r>
            <a:endParaRPr lang="en-US" altLang="ja-JP" sz="4000" b="1">
              <a:solidFill>
                <a:srgbClr val="7F7F7F"/>
              </a:solidFill>
              <a:latin typeface="Arial" panose="020B0604020202020204" pitchFamily="34" charset="0"/>
            </a:endParaRPr>
          </a:p>
          <a:p>
            <a:pPr eaLnBrk="1" hangingPunct="1">
              <a:spcBef>
                <a:spcPct val="0"/>
              </a:spcBef>
              <a:buFontTx/>
              <a:buNone/>
            </a:pPr>
            <a:r>
              <a:rPr lang="en-US" altLang="ja-JP" sz="4000">
                <a:solidFill>
                  <a:srgbClr val="7F7F7F"/>
                </a:solidFill>
                <a:latin typeface="Arial" panose="020B0604020202020204" pitchFamily="34" charset="0"/>
              </a:rPr>
              <a:t>New</a:t>
            </a:r>
            <a:r>
              <a:rPr lang="ja-JP" altLang="en-US" sz="4000">
                <a:solidFill>
                  <a:srgbClr val="7F7F7F"/>
                </a:solidFill>
                <a:latin typeface="Arial" panose="020B0604020202020204" pitchFamily="34" charset="0"/>
              </a:rPr>
              <a:t>　</a:t>
            </a:r>
            <a:r>
              <a:rPr lang="en-US" altLang="ja-JP" sz="4000">
                <a:solidFill>
                  <a:srgbClr val="7F7F7F"/>
                </a:solidFill>
                <a:latin typeface="Arial" panose="020B0604020202020204" pitchFamily="34" charset="0"/>
              </a:rPr>
              <a:t>Technology</a:t>
            </a:r>
            <a:r>
              <a:rPr lang="ja-JP" altLang="en-US" sz="4000">
                <a:solidFill>
                  <a:srgbClr val="7F7F7F"/>
                </a:solidFill>
                <a:latin typeface="Arial" panose="020B0604020202020204" pitchFamily="34" charset="0"/>
              </a:rPr>
              <a:t>　</a:t>
            </a:r>
            <a:r>
              <a:rPr lang="en-US" altLang="ja-JP" sz="4000">
                <a:solidFill>
                  <a:srgbClr val="7F7F7F"/>
                </a:solidFill>
                <a:latin typeface="Arial" panose="020B0604020202020204" pitchFamily="34" charset="0"/>
              </a:rPr>
              <a:t>Information System</a:t>
            </a:r>
          </a:p>
          <a:p>
            <a:pPr eaLnBrk="1" hangingPunct="1">
              <a:spcBef>
                <a:spcPct val="0"/>
              </a:spcBef>
              <a:buFontTx/>
              <a:buNone/>
            </a:pPr>
            <a:r>
              <a:rPr lang="ja-JP" altLang="en-US" sz="4000">
                <a:solidFill>
                  <a:srgbClr val="7F7F7F"/>
                </a:solidFill>
                <a:latin typeface="Arial" panose="020B0604020202020204" pitchFamily="34" charset="0"/>
              </a:rPr>
              <a:t>「新技術情報提供システム」</a:t>
            </a:r>
            <a:endParaRPr lang="en-US" altLang="ja-JP" sz="4000">
              <a:solidFill>
                <a:srgbClr val="7F7F7F"/>
              </a:solidFill>
              <a:latin typeface="Arial" panose="020B0604020202020204" pitchFamily="34" charset="0"/>
            </a:endParaRPr>
          </a:p>
        </p:txBody>
      </p:sp>
      <p:sp>
        <p:nvSpPr>
          <p:cNvPr id="5" name="제목 1">
            <a:extLst>
              <a:ext uri="{FF2B5EF4-FFF2-40B4-BE49-F238E27FC236}">
                <a16:creationId xmlns:a16="http://schemas.microsoft.com/office/drawing/2014/main" id="{E298CD9F-EACF-FEF5-3025-C78EBA1C17F3}"/>
              </a:ext>
            </a:extLst>
          </p:cNvPr>
          <p:cNvSpPr>
            <a:spLocks noGrp="1"/>
          </p:cNvSpPr>
          <p:nvPr>
            <p:ph type="title"/>
          </p:nvPr>
        </p:nvSpPr>
        <p:spPr>
          <a:xfrm>
            <a:off x="242888" y="115888"/>
            <a:ext cx="9202737" cy="339725"/>
          </a:xfrm>
        </p:spPr>
        <p:txBody>
          <a:bodyPr>
            <a:noAutofit/>
          </a:bodyPr>
          <a:lstStyle/>
          <a:p>
            <a:pPr>
              <a:defRPr/>
            </a:pPr>
            <a:r>
              <a:rPr lang="en-US" altLang="ja-JP" dirty="0">
                <a:latin typeface="Meiryo UI" panose="020B0604030504040204" pitchFamily="50" charset="-128"/>
                <a:ea typeface="Meiryo UI" panose="020B0604030504040204" pitchFamily="50" charset="-128"/>
              </a:rPr>
              <a:t>25.NETIS</a:t>
            </a:r>
            <a:r>
              <a:rPr lang="ja-JP" altLang="en-US" dirty="0">
                <a:latin typeface="Meiryo UI" panose="020B0604030504040204" pitchFamily="50" charset="-128"/>
                <a:ea typeface="Meiryo UI" panose="020B0604030504040204" pitchFamily="50" charset="-128"/>
              </a:rPr>
              <a:t>について</a:t>
            </a:r>
            <a:endParaRPr lang="ko-KR" altLang="en-US" dirty="0">
              <a:latin typeface="Meiryo UI" panose="020B0604030504040204" pitchFamily="50"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E46797DC-4F6D-EB0E-79FF-C7D8F01FA7CF}"/>
              </a:ext>
            </a:extLst>
          </p:cNvPr>
          <p:cNvSpPr>
            <a:spLocks noGrp="1"/>
          </p:cNvSpPr>
          <p:nvPr>
            <p:ph type="ftr" sz="quarter" idx="10"/>
          </p:nvPr>
        </p:nvSpPr>
        <p:spPr/>
        <p:txBody>
          <a:bodyPr/>
          <a:lstStyle/>
          <a:p>
            <a:pPr>
              <a:defRPr/>
            </a:pPr>
            <a:r>
              <a:rPr lang="en-US" altLang="ja-JP"/>
              <a:t>Copyright(C)</a:t>
            </a:r>
            <a:r>
              <a:rPr lang="ja-JP" altLang="en-US"/>
              <a:t>　</a:t>
            </a:r>
            <a:r>
              <a:rPr lang="en-US" altLang="ja-JP"/>
              <a:t>PRIME</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32771" name="スライド番号プレースホルダー 4">
            <a:extLst>
              <a:ext uri="{FF2B5EF4-FFF2-40B4-BE49-F238E27FC236}">
                <a16:creationId xmlns:a16="http://schemas.microsoft.com/office/drawing/2014/main" id="{9C759F35-6208-325B-D58A-29EC55A8766B}"/>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E113C65D-711F-4FDD-9372-A4C6CB3C7CA4}" type="slidenum">
              <a:rPr lang="ja-JP" altLang="en-US" sz="1800" smtClean="0">
                <a:solidFill>
                  <a:srgbClr val="898989"/>
                </a:solidFill>
              </a:rPr>
              <a:pPr>
                <a:spcBef>
                  <a:spcPct val="0"/>
                </a:spcBef>
                <a:buFontTx/>
                <a:buNone/>
              </a:pPr>
              <a:t>27</a:t>
            </a:fld>
            <a:endParaRPr lang="ja-JP" altLang="en-US" sz="1800">
              <a:solidFill>
                <a:srgbClr val="898989"/>
              </a:solidFill>
            </a:endParaRPr>
          </a:p>
        </p:txBody>
      </p:sp>
      <p:sp>
        <p:nvSpPr>
          <p:cNvPr id="5" name="タイトル 2">
            <a:extLst>
              <a:ext uri="{FF2B5EF4-FFF2-40B4-BE49-F238E27FC236}">
                <a16:creationId xmlns:a16="http://schemas.microsoft.com/office/drawing/2014/main" id="{D416CCD3-0F33-6D9A-2D9B-52A53387E22B}"/>
              </a:ext>
            </a:extLst>
          </p:cNvPr>
          <p:cNvSpPr>
            <a:spLocks noGrp="1"/>
          </p:cNvSpPr>
          <p:nvPr>
            <p:ph type="title"/>
          </p:nvPr>
        </p:nvSpPr>
        <p:spPr>
          <a:xfrm>
            <a:off x="242888" y="115888"/>
            <a:ext cx="9202737" cy="339725"/>
          </a:xfrm>
        </p:spPr>
        <p:txBody>
          <a:bodyPr/>
          <a:lstStyle/>
          <a:p>
            <a:pPr>
              <a:defRPr/>
            </a:pPr>
            <a:r>
              <a:rPr lang="en-US" altLang="ja-JP" dirty="0">
                <a:latin typeface="Meiryo UI" panose="020B0604030504040204" pitchFamily="50" charset="-128"/>
                <a:ea typeface="Meiryo UI" panose="020B0604030504040204" pitchFamily="50" charset="-128"/>
              </a:rPr>
              <a:t>26.2019</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9</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20</a:t>
            </a:r>
            <a:r>
              <a:rPr lang="ja-JP" altLang="en-US" dirty="0">
                <a:latin typeface="Meiryo UI" panose="020B0604030504040204" pitchFamily="50" charset="-128"/>
                <a:ea typeface="Meiryo UI" panose="020B0604030504040204" pitchFamily="50" charset="-128"/>
              </a:rPr>
              <a:t>日　</a:t>
            </a:r>
            <a:r>
              <a:rPr lang="en-US" altLang="ja-JP" dirty="0">
                <a:latin typeface="Meiryo UI" panose="020B0604030504040204" pitchFamily="50" charset="-128"/>
                <a:ea typeface="Meiryo UI" panose="020B0604030504040204" pitchFamily="50" charset="-128"/>
              </a:rPr>
              <a:t>NETIS</a:t>
            </a:r>
            <a:r>
              <a:rPr lang="ja-JP" altLang="en-US" dirty="0">
                <a:latin typeface="Meiryo UI" panose="020B0604030504040204" pitchFamily="50" charset="-128"/>
                <a:ea typeface="Meiryo UI" panose="020B0604030504040204" pitchFamily="50" charset="-128"/>
              </a:rPr>
              <a:t>登録</a:t>
            </a:r>
          </a:p>
        </p:txBody>
      </p:sp>
      <p:grpSp>
        <p:nvGrpSpPr>
          <p:cNvPr id="32773" name="グループ化 1">
            <a:extLst>
              <a:ext uri="{FF2B5EF4-FFF2-40B4-BE49-F238E27FC236}">
                <a16:creationId xmlns:a16="http://schemas.microsoft.com/office/drawing/2014/main" id="{E2989061-31AD-B20F-B8F4-FA45AB4D34CC}"/>
              </a:ext>
            </a:extLst>
          </p:cNvPr>
          <p:cNvGrpSpPr>
            <a:grpSpLocks/>
          </p:cNvGrpSpPr>
          <p:nvPr/>
        </p:nvGrpSpPr>
        <p:grpSpPr bwMode="auto">
          <a:xfrm>
            <a:off x="701675" y="1095375"/>
            <a:ext cx="8821738" cy="4667250"/>
            <a:chOff x="701675" y="836613"/>
            <a:chExt cx="8821738" cy="4667507"/>
          </a:xfrm>
        </p:grpSpPr>
        <p:sp>
          <p:nvSpPr>
            <p:cNvPr id="6" name="テキスト ボックス 5">
              <a:extLst>
                <a:ext uri="{FF2B5EF4-FFF2-40B4-BE49-F238E27FC236}">
                  <a16:creationId xmlns:a16="http://schemas.microsoft.com/office/drawing/2014/main" id="{87485131-9165-3EBB-9DE5-F5859653A9A3}"/>
                </a:ext>
              </a:extLst>
            </p:cNvPr>
            <p:cNvSpPr txBox="1"/>
            <p:nvPr/>
          </p:nvSpPr>
          <p:spPr bwMode="auto">
            <a:xfrm>
              <a:off x="900113" y="836613"/>
              <a:ext cx="8424862" cy="1938445"/>
            </a:xfrm>
            <a:prstGeom prst="rect">
              <a:avLst/>
            </a:prstGeom>
            <a:noFill/>
            <a:ln w="25400">
              <a:solidFill>
                <a:srgbClr val="F68B1F"/>
              </a:solidFill>
            </a:ln>
          </p:spPr>
          <p:txBody>
            <a:bodyPr>
              <a:spAutoFit/>
            </a:bodyPr>
            <a:lstStyle/>
            <a:p>
              <a:pPr algn="ctr">
                <a:defRPr/>
              </a:pPr>
              <a:r>
                <a:rPr lang="en-US" altLang="ja-JP" sz="2400" dirty="0">
                  <a:solidFill>
                    <a:schemeClr val="bg1">
                      <a:lumMod val="50000"/>
                    </a:schemeClr>
                  </a:solidFill>
                  <a:latin typeface="Meiryo UI" panose="020B0604030504040204" pitchFamily="50" charset="-128"/>
                  <a:ea typeface="Meiryo UI" panose="020B0604030504040204" pitchFamily="50" charset="-128"/>
                </a:rPr>
                <a:t>NETIS</a:t>
              </a:r>
              <a:r>
                <a:rPr lang="ja-JP" altLang="en-US" sz="2400" dirty="0">
                  <a:solidFill>
                    <a:schemeClr val="bg1">
                      <a:lumMod val="50000"/>
                    </a:schemeClr>
                  </a:solidFill>
                  <a:latin typeface="Meiryo UI" panose="020B0604030504040204" pitchFamily="50" charset="-128"/>
                  <a:ea typeface="Meiryo UI" panose="020B0604030504040204" pitchFamily="50" charset="-128"/>
                </a:rPr>
                <a:t>登録目的：プライムエナテックジャパン株式会社では、</a:t>
              </a:r>
              <a:endParaRPr lang="en-US" altLang="ja-JP" sz="2400" dirty="0">
                <a:solidFill>
                  <a:schemeClr val="bg1">
                    <a:lumMod val="50000"/>
                  </a:schemeClr>
                </a:solidFill>
                <a:latin typeface="Meiryo UI" panose="020B0604030504040204" pitchFamily="50" charset="-128"/>
                <a:ea typeface="Meiryo UI" panose="020B0604030504040204" pitchFamily="50" charset="-128"/>
              </a:endParaRPr>
            </a:p>
            <a:p>
              <a:pPr algn="ctr">
                <a:defRPr/>
              </a:pPr>
              <a:r>
                <a:rPr lang="ja-JP" altLang="en-US" sz="2400" dirty="0">
                  <a:solidFill>
                    <a:schemeClr val="bg1">
                      <a:lumMod val="50000"/>
                    </a:schemeClr>
                  </a:solidFill>
                  <a:latin typeface="Meiryo UI" panose="020B0604030504040204" pitchFamily="50" charset="-128"/>
                  <a:ea typeface="Meiryo UI" panose="020B0604030504040204" pitchFamily="50" charset="-128"/>
                </a:rPr>
                <a:t>アルミ複合材の新商材を少人数組織で効率よく販売する事と</a:t>
              </a:r>
              <a:endParaRPr lang="en-US" altLang="ja-JP" sz="2400" dirty="0">
                <a:solidFill>
                  <a:schemeClr val="bg1">
                    <a:lumMod val="50000"/>
                  </a:schemeClr>
                </a:solidFill>
                <a:latin typeface="Meiryo UI" panose="020B0604030504040204" pitchFamily="50" charset="-128"/>
                <a:ea typeface="Meiryo UI" panose="020B0604030504040204" pitchFamily="50" charset="-128"/>
              </a:endParaRPr>
            </a:p>
            <a:p>
              <a:pPr algn="ctr">
                <a:defRPr/>
              </a:pPr>
              <a:r>
                <a:rPr lang="ja-JP" altLang="en-US" sz="2400" dirty="0">
                  <a:solidFill>
                    <a:schemeClr val="bg1">
                      <a:lumMod val="50000"/>
                    </a:schemeClr>
                  </a:solidFill>
                  <a:latin typeface="Meiryo UI" panose="020B0604030504040204" pitchFamily="50" charset="-128"/>
                  <a:ea typeface="Meiryo UI" panose="020B0604030504040204" pitchFamily="50" charset="-128"/>
                </a:rPr>
                <a:t>国土交通省の運用されるデーダベースシステムに公開する事で早い段階で全国への製品普及を行い販売拡大を</a:t>
              </a:r>
              <a:endParaRPr lang="en-US" altLang="ja-JP" sz="2400" dirty="0">
                <a:solidFill>
                  <a:schemeClr val="bg1">
                    <a:lumMod val="50000"/>
                  </a:schemeClr>
                </a:solidFill>
                <a:latin typeface="Meiryo UI" panose="020B0604030504040204" pitchFamily="50" charset="-128"/>
                <a:ea typeface="Meiryo UI" panose="020B0604030504040204" pitchFamily="50" charset="-128"/>
              </a:endParaRPr>
            </a:p>
            <a:p>
              <a:pPr algn="ctr">
                <a:defRPr/>
              </a:pPr>
              <a:r>
                <a:rPr lang="ja-JP" altLang="en-US" sz="2400" dirty="0">
                  <a:solidFill>
                    <a:schemeClr val="bg1">
                      <a:lumMod val="50000"/>
                    </a:schemeClr>
                  </a:solidFill>
                  <a:latin typeface="Meiryo UI" panose="020B0604030504040204" pitchFamily="50" charset="-128"/>
                  <a:ea typeface="Meiryo UI" panose="020B0604030504040204" pitchFamily="50" charset="-128"/>
                </a:rPr>
                <a:t>最大の目的に</a:t>
              </a:r>
              <a:r>
                <a:rPr lang="en-US" altLang="ja-JP" sz="2400" dirty="0">
                  <a:solidFill>
                    <a:schemeClr val="bg1">
                      <a:lumMod val="50000"/>
                    </a:schemeClr>
                  </a:solidFill>
                  <a:latin typeface="Meiryo UI" panose="020B0604030504040204" pitchFamily="50" charset="-128"/>
                  <a:ea typeface="Meiryo UI" panose="020B0604030504040204" pitchFamily="50" charset="-128"/>
                </a:rPr>
                <a:t>NETIS</a:t>
              </a:r>
              <a:r>
                <a:rPr lang="ja-JP" altLang="en-US" sz="2400" dirty="0">
                  <a:solidFill>
                    <a:schemeClr val="bg1">
                      <a:lumMod val="50000"/>
                    </a:schemeClr>
                  </a:solidFill>
                  <a:latin typeface="Meiryo UI" panose="020B0604030504040204" pitchFamily="50" charset="-128"/>
                  <a:ea typeface="Meiryo UI" panose="020B0604030504040204" pitchFamily="50" charset="-128"/>
                </a:rPr>
                <a:t>登録を行いました。</a:t>
              </a:r>
              <a:endParaRPr lang="en-US" altLang="ja-JP" sz="2400" dirty="0">
                <a:solidFill>
                  <a:schemeClr val="bg1">
                    <a:lumMod val="50000"/>
                  </a:schemeClr>
                </a:solidFill>
                <a:latin typeface="Meiryo UI" panose="020B0604030504040204" pitchFamily="50" charset="-128"/>
                <a:ea typeface="Meiryo UI" panose="020B0604030504040204" pitchFamily="50" charset="-128"/>
              </a:endParaRPr>
            </a:p>
          </p:txBody>
        </p:sp>
        <p:sp>
          <p:nvSpPr>
            <p:cNvPr id="32776" name="テキスト ボックス 6">
              <a:extLst>
                <a:ext uri="{FF2B5EF4-FFF2-40B4-BE49-F238E27FC236}">
                  <a16:creationId xmlns:a16="http://schemas.microsoft.com/office/drawing/2014/main" id="{7C0F2309-B5C6-2115-3B29-ADF4DF577458}"/>
                </a:ext>
              </a:extLst>
            </p:cNvPr>
            <p:cNvSpPr txBox="1">
              <a:spLocks noChangeArrowheads="1"/>
            </p:cNvSpPr>
            <p:nvPr/>
          </p:nvSpPr>
          <p:spPr bwMode="auto">
            <a:xfrm>
              <a:off x="701675" y="2949575"/>
              <a:ext cx="882173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r>
                <a:rPr lang="en-US" altLang="ja-JP" sz="1600" b="1">
                  <a:solidFill>
                    <a:srgbClr val="7F7F7F"/>
                  </a:solidFill>
                </a:rPr>
                <a:t>NETIS</a:t>
              </a:r>
              <a:r>
                <a:rPr lang="ja-JP" altLang="en-US" sz="1600" b="1">
                  <a:solidFill>
                    <a:srgbClr val="7F7F7F"/>
                  </a:solidFill>
                </a:rPr>
                <a:t>とは</a:t>
              </a:r>
              <a:endParaRPr lang="en-US" altLang="ja-JP" sz="1600" b="1">
                <a:solidFill>
                  <a:srgbClr val="7F7F7F"/>
                </a:solidFill>
              </a:endParaRPr>
            </a:p>
            <a:p>
              <a:pPr>
                <a:spcBef>
                  <a:spcPct val="0"/>
                </a:spcBef>
                <a:buFontTx/>
                <a:buNone/>
              </a:pPr>
              <a:r>
                <a:rPr lang="en-US" altLang="ja-JP" sz="1600">
                  <a:solidFill>
                    <a:srgbClr val="7F7F7F"/>
                  </a:solidFill>
                  <a:latin typeface="Arial" panose="020B0604020202020204" pitchFamily="34" charset="0"/>
                </a:rPr>
                <a:t>New</a:t>
              </a:r>
              <a:r>
                <a:rPr lang="ja-JP" altLang="en-US" sz="1600">
                  <a:solidFill>
                    <a:srgbClr val="7F7F7F"/>
                  </a:solidFill>
                  <a:latin typeface="Arial" panose="020B0604020202020204" pitchFamily="34" charset="0"/>
                </a:rPr>
                <a:t>　</a:t>
              </a:r>
              <a:r>
                <a:rPr lang="en-US" altLang="ja-JP" sz="1600">
                  <a:solidFill>
                    <a:srgbClr val="7F7F7F"/>
                  </a:solidFill>
                  <a:latin typeface="Arial" panose="020B0604020202020204" pitchFamily="34" charset="0"/>
                </a:rPr>
                <a:t>Technology</a:t>
              </a:r>
              <a:r>
                <a:rPr lang="ja-JP" altLang="en-US" sz="1600">
                  <a:solidFill>
                    <a:srgbClr val="7F7F7F"/>
                  </a:solidFill>
                  <a:latin typeface="Arial" panose="020B0604020202020204" pitchFamily="34" charset="0"/>
                </a:rPr>
                <a:t>　</a:t>
              </a:r>
              <a:r>
                <a:rPr lang="en-US" altLang="ja-JP" sz="1600">
                  <a:solidFill>
                    <a:srgbClr val="7F7F7F"/>
                  </a:solidFill>
                  <a:latin typeface="Arial" panose="020B0604020202020204" pitchFamily="34" charset="0"/>
                </a:rPr>
                <a:t>Information System</a:t>
              </a:r>
            </a:p>
            <a:p>
              <a:pPr>
                <a:spcBef>
                  <a:spcPct val="0"/>
                </a:spcBef>
                <a:buFontTx/>
                <a:buNone/>
              </a:pPr>
              <a:r>
                <a:rPr lang="ja-JP" altLang="en-US" sz="1600">
                  <a:solidFill>
                    <a:srgbClr val="7F7F7F"/>
                  </a:solidFill>
                </a:rPr>
                <a:t>「新技術情報提供システム」</a:t>
              </a:r>
              <a:endParaRPr lang="en-US" altLang="ja-JP" sz="1600">
                <a:solidFill>
                  <a:srgbClr val="7F7F7F"/>
                </a:solidFill>
              </a:endParaRPr>
            </a:p>
            <a:p>
              <a:pPr>
                <a:spcBef>
                  <a:spcPct val="0"/>
                </a:spcBef>
                <a:buFontTx/>
                <a:buNone/>
              </a:pPr>
              <a:endParaRPr lang="en-US" altLang="ja-JP" sz="1600">
                <a:solidFill>
                  <a:srgbClr val="7F7F7F"/>
                </a:solidFill>
              </a:endParaRPr>
            </a:p>
            <a:p>
              <a:pPr>
                <a:spcBef>
                  <a:spcPct val="0"/>
                </a:spcBef>
                <a:buFontTx/>
                <a:buNone/>
              </a:pPr>
              <a:r>
                <a:rPr lang="en-US" altLang="ja-JP" sz="1600">
                  <a:solidFill>
                    <a:srgbClr val="7F7F7F"/>
                  </a:solidFill>
                </a:rPr>
                <a:t>NETIS</a:t>
              </a:r>
              <a:r>
                <a:rPr lang="ja-JP" altLang="en-US" sz="1600">
                  <a:solidFill>
                    <a:srgbClr val="7F7F7F"/>
                  </a:solidFill>
                </a:rPr>
                <a:t>の</a:t>
              </a:r>
              <a:r>
                <a:rPr lang="en-US" altLang="ja-JP" sz="1600">
                  <a:solidFill>
                    <a:srgbClr val="7F7F7F"/>
                  </a:solidFill>
                </a:rPr>
                <a:t>URL</a:t>
              </a:r>
              <a:r>
                <a:rPr lang="ja-JP" altLang="en-US" sz="1600">
                  <a:solidFill>
                    <a:srgbClr val="7F7F7F"/>
                  </a:solidFill>
                </a:rPr>
                <a:t>：</a:t>
              </a:r>
              <a:r>
                <a:rPr lang="en-US" altLang="ja-JP" sz="1600">
                  <a:solidFill>
                    <a:srgbClr val="7F7F7F"/>
                  </a:solidFill>
                  <a:hlinkClick r:id="rId2"/>
                </a:rPr>
                <a:t>http://www.netis.milt.go.jo</a:t>
              </a:r>
              <a:endParaRPr lang="en-US" altLang="ja-JP" sz="1600">
                <a:solidFill>
                  <a:srgbClr val="7F7F7F"/>
                </a:solidFill>
              </a:endParaRPr>
            </a:p>
            <a:p>
              <a:pPr>
                <a:spcBef>
                  <a:spcPct val="0"/>
                </a:spcBef>
                <a:buFontTx/>
                <a:buNone/>
              </a:pPr>
              <a:endParaRPr lang="en-US" altLang="ja-JP" sz="1600">
                <a:solidFill>
                  <a:srgbClr val="7F7F7F"/>
                </a:solidFill>
              </a:endParaRPr>
            </a:p>
            <a:p>
              <a:pPr>
                <a:spcBef>
                  <a:spcPct val="0"/>
                </a:spcBef>
                <a:buFontTx/>
                <a:buNone/>
              </a:pPr>
              <a:r>
                <a:rPr lang="ja-JP" altLang="en-US" sz="1600">
                  <a:solidFill>
                    <a:srgbClr val="7F7F7F"/>
                  </a:solidFill>
                </a:rPr>
                <a:t>国土交通省の運用されるデータベースシステム</a:t>
              </a:r>
              <a:endParaRPr lang="en-US" altLang="ja-JP" sz="1600">
                <a:solidFill>
                  <a:srgbClr val="7F7F7F"/>
                </a:solidFill>
              </a:endParaRPr>
            </a:p>
            <a:p>
              <a:pPr>
                <a:spcBef>
                  <a:spcPct val="0"/>
                </a:spcBef>
                <a:buFontTx/>
                <a:buNone/>
              </a:pPr>
              <a:r>
                <a:rPr lang="ja-JP" altLang="en-US" sz="1600">
                  <a:solidFill>
                    <a:srgbClr val="7F7F7F"/>
                  </a:solidFill>
                </a:rPr>
                <a:t>公共事業・建設分野で抱える様々な課題</a:t>
              </a:r>
              <a:r>
                <a:rPr lang="ja-JP" altLang="en-US" sz="1600">
                  <a:solidFill>
                    <a:srgbClr val="FF0000"/>
                  </a:solidFill>
                </a:rPr>
                <a:t>（コスト縮減、安全、安心の確保、環境保全など）</a:t>
              </a:r>
              <a:r>
                <a:rPr lang="ja-JP" altLang="en-US" sz="1600">
                  <a:solidFill>
                    <a:srgbClr val="7F7F7F"/>
                  </a:solidFill>
                </a:rPr>
                <a:t>に対して</a:t>
              </a:r>
              <a:endParaRPr lang="en-US" altLang="ja-JP" sz="1600">
                <a:solidFill>
                  <a:srgbClr val="7F7F7F"/>
                </a:solidFill>
              </a:endParaRPr>
            </a:p>
            <a:p>
              <a:pPr>
                <a:spcBef>
                  <a:spcPct val="0"/>
                </a:spcBef>
                <a:buFontTx/>
                <a:buNone/>
              </a:pPr>
              <a:r>
                <a:rPr lang="ja-JP" altLang="en-US" sz="1600">
                  <a:solidFill>
                    <a:srgbClr val="7F7F7F"/>
                  </a:solidFill>
                </a:rPr>
                <a:t>民間企業などから技術を募集し、インターネット上に公開し、誰でも自由に検索可能なシステムです。</a:t>
              </a:r>
              <a:endParaRPr lang="en-US" altLang="ja-JP" sz="1600">
                <a:solidFill>
                  <a:srgbClr val="7F7F7F"/>
                </a:solidFill>
              </a:endParaRPr>
            </a:p>
            <a:p>
              <a:pPr>
                <a:spcBef>
                  <a:spcPct val="0"/>
                </a:spcBef>
                <a:buFontTx/>
                <a:buNone/>
              </a:pPr>
              <a:endParaRPr lang="en-US" altLang="ja-JP" sz="1600">
                <a:solidFill>
                  <a:srgbClr val="7F7F7F"/>
                </a:solidFill>
              </a:endParaRPr>
            </a:p>
          </p:txBody>
        </p:sp>
      </p:grpSp>
      <p:sp>
        <p:nvSpPr>
          <p:cNvPr id="8" name="正方形/長方形 7">
            <a:extLst>
              <a:ext uri="{FF2B5EF4-FFF2-40B4-BE49-F238E27FC236}">
                <a16:creationId xmlns:a16="http://schemas.microsoft.com/office/drawing/2014/main" id="{E3F05632-2378-02F5-E988-1AFA74ABDA73}"/>
              </a:ext>
            </a:extLst>
          </p:cNvPr>
          <p:cNvSpPr/>
          <p:nvPr/>
        </p:nvSpPr>
        <p:spPr>
          <a:xfrm>
            <a:off x="5414963" y="3365500"/>
            <a:ext cx="4368800" cy="1346200"/>
          </a:xfrm>
          <a:prstGeom prst="rect">
            <a:avLst/>
          </a:prstGeom>
          <a:solidFill>
            <a:srgbClr val="07357C"/>
          </a:solidFill>
          <a:ln>
            <a:solidFill>
              <a:srgbClr val="0735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NETIS</a:t>
            </a:r>
            <a:r>
              <a:rPr lang="ja-JP" altLang="en-US" dirty="0"/>
              <a:t>番号：</a:t>
            </a:r>
            <a:r>
              <a:rPr lang="en-US" altLang="ja-JP" dirty="0"/>
              <a:t>KT-190043-A</a:t>
            </a:r>
          </a:p>
          <a:p>
            <a:pPr algn="ctr">
              <a:defRPr/>
            </a:pPr>
            <a:r>
              <a:rPr lang="ja-JP" altLang="en-US" dirty="0"/>
              <a:t>新技術名称：アルミ反射断熱材（</a:t>
            </a:r>
            <a:r>
              <a:rPr lang="en-US" altLang="ja-JP" dirty="0"/>
              <a:t>AGF)</a:t>
            </a:r>
          </a:p>
          <a:p>
            <a:pPr algn="ctr">
              <a:defRPr/>
            </a:pPr>
            <a:r>
              <a:rPr lang="ja-JP" altLang="en-US" dirty="0"/>
              <a:t>登録日：</a:t>
            </a:r>
            <a:r>
              <a:rPr lang="en-US" altLang="ja-JP" dirty="0"/>
              <a:t>2019</a:t>
            </a:r>
            <a:r>
              <a:rPr lang="ja-JP" altLang="en-US" dirty="0"/>
              <a:t>年</a:t>
            </a:r>
            <a:r>
              <a:rPr lang="en-US" altLang="ja-JP" dirty="0"/>
              <a:t>9</a:t>
            </a:r>
            <a:r>
              <a:rPr lang="ja-JP" altLang="en-US" dirty="0"/>
              <a:t>月</a:t>
            </a:r>
            <a:r>
              <a:rPr lang="en-US" altLang="ja-JP" dirty="0"/>
              <a:t>20</a:t>
            </a:r>
            <a:r>
              <a:rPr lang="ja-JP" altLang="en-US" dirty="0"/>
              <a:t>日</a:t>
            </a:r>
            <a:endParaRPr lang="en-US" altLang="ja-JP"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7006921A-8262-E20D-C674-8E781F1A514B}"/>
              </a:ext>
            </a:extLst>
          </p:cNvPr>
          <p:cNvSpPr>
            <a:spLocks noGrp="1"/>
          </p:cNvSpPr>
          <p:nvPr>
            <p:ph type="ftr" sz="quarter" idx="10"/>
          </p:nvPr>
        </p:nvSpPr>
        <p:spPr/>
        <p:txBody>
          <a:bodyPr/>
          <a:lstStyle/>
          <a:p>
            <a:pPr>
              <a:defRPr/>
            </a:pPr>
            <a:r>
              <a:rPr lang="en-US" altLang="ja-JP"/>
              <a:t>Copyright(C)</a:t>
            </a:r>
            <a:r>
              <a:rPr lang="ja-JP" altLang="en-US"/>
              <a:t>　</a:t>
            </a:r>
            <a:r>
              <a:rPr lang="en-US" altLang="ja-JP"/>
              <a:t>PRIME</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33795" name="スライド番号プレースホルダー 4">
            <a:extLst>
              <a:ext uri="{FF2B5EF4-FFF2-40B4-BE49-F238E27FC236}">
                <a16:creationId xmlns:a16="http://schemas.microsoft.com/office/drawing/2014/main" id="{0575F881-E0E4-D6FE-372A-B742AB03CD00}"/>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F3251B51-6290-4050-99F0-88B379AF328B}" type="slidenum">
              <a:rPr lang="ja-JP" altLang="en-US" sz="1800" smtClean="0">
                <a:solidFill>
                  <a:srgbClr val="898989"/>
                </a:solidFill>
              </a:rPr>
              <a:pPr>
                <a:spcBef>
                  <a:spcPct val="0"/>
                </a:spcBef>
                <a:buFontTx/>
                <a:buNone/>
              </a:pPr>
              <a:t>28</a:t>
            </a:fld>
            <a:endParaRPr lang="ja-JP" altLang="en-US" sz="1800">
              <a:solidFill>
                <a:srgbClr val="898989"/>
              </a:solidFill>
            </a:endParaRPr>
          </a:p>
        </p:txBody>
      </p:sp>
      <p:sp>
        <p:nvSpPr>
          <p:cNvPr id="3" name="タイトル 2">
            <a:extLst>
              <a:ext uri="{FF2B5EF4-FFF2-40B4-BE49-F238E27FC236}">
                <a16:creationId xmlns:a16="http://schemas.microsoft.com/office/drawing/2014/main" id="{12D4F3D1-BA04-9E20-EB56-0211058247E4}"/>
              </a:ext>
            </a:extLst>
          </p:cNvPr>
          <p:cNvSpPr>
            <a:spLocks noGrp="1"/>
          </p:cNvSpPr>
          <p:nvPr>
            <p:ph type="title"/>
          </p:nvPr>
        </p:nvSpPr>
        <p:spPr>
          <a:xfrm>
            <a:off x="242888" y="115888"/>
            <a:ext cx="9202737" cy="339725"/>
          </a:xfrm>
        </p:spPr>
        <p:txBody>
          <a:bodyPr/>
          <a:lstStyle/>
          <a:p>
            <a:pPr>
              <a:defRPr/>
            </a:pPr>
            <a:r>
              <a:rPr lang="en-US" altLang="ja-JP" dirty="0">
                <a:latin typeface="Meiryo UI" panose="020B0604030504040204" pitchFamily="50" charset="-128"/>
                <a:ea typeface="Meiryo UI" panose="020B0604030504040204" pitchFamily="50" charset="-128"/>
              </a:rPr>
              <a:t>27.NETIS</a:t>
            </a:r>
            <a:r>
              <a:rPr lang="ja-JP" altLang="en-US" dirty="0">
                <a:latin typeface="Meiryo UI" panose="020B0604030504040204" pitchFamily="50" charset="-128"/>
                <a:ea typeface="Meiryo UI" panose="020B0604030504040204" pitchFamily="50" charset="-128"/>
              </a:rPr>
              <a:t>を中核とした公共工事等における新技術活用システム</a:t>
            </a:r>
          </a:p>
        </p:txBody>
      </p:sp>
      <p:grpSp>
        <p:nvGrpSpPr>
          <p:cNvPr id="33797" name="グループ化 7176">
            <a:extLst>
              <a:ext uri="{FF2B5EF4-FFF2-40B4-BE49-F238E27FC236}">
                <a16:creationId xmlns:a16="http://schemas.microsoft.com/office/drawing/2014/main" id="{213C5867-E531-5525-A6E8-AA6401E5207C}"/>
              </a:ext>
            </a:extLst>
          </p:cNvPr>
          <p:cNvGrpSpPr>
            <a:grpSpLocks/>
          </p:cNvGrpSpPr>
          <p:nvPr/>
        </p:nvGrpSpPr>
        <p:grpSpPr bwMode="auto">
          <a:xfrm>
            <a:off x="0" y="900113"/>
            <a:ext cx="10239375" cy="5538787"/>
            <a:chOff x="55886" y="900083"/>
            <a:chExt cx="10239707" cy="5538817"/>
          </a:xfrm>
        </p:grpSpPr>
        <p:grpSp>
          <p:nvGrpSpPr>
            <p:cNvPr id="33798" name="グループ化 7174">
              <a:extLst>
                <a:ext uri="{FF2B5EF4-FFF2-40B4-BE49-F238E27FC236}">
                  <a16:creationId xmlns:a16="http://schemas.microsoft.com/office/drawing/2014/main" id="{F31E3085-1AA3-182B-E5FB-22986476AD71}"/>
                </a:ext>
              </a:extLst>
            </p:cNvPr>
            <p:cNvGrpSpPr>
              <a:grpSpLocks/>
            </p:cNvGrpSpPr>
            <p:nvPr/>
          </p:nvGrpSpPr>
          <p:grpSpPr bwMode="auto">
            <a:xfrm>
              <a:off x="55886" y="900083"/>
              <a:ext cx="5316444" cy="5356255"/>
              <a:chOff x="258077" y="803970"/>
              <a:chExt cx="5316444" cy="5356255"/>
            </a:xfrm>
          </p:grpSpPr>
          <p:grpSp>
            <p:nvGrpSpPr>
              <p:cNvPr id="33804" name="グループ化 7173">
                <a:extLst>
                  <a:ext uri="{FF2B5EF4-FFF2-40B4-BE49-F238E27FC236}">
                    <a16:creationId xmlns:a16="http://schemas.microsoft.com/office/drawing/2014/main" id="{BAD16F6C-070B-EC93-A927-6DB9514B2630}"/>
                  </a:ext>
                </a:extLst>
              </p:cNvPr>
              <p:cNvGrpSpPr>
                <a:grpSpLocks/>
              </p:cNvGrpSpPr>
              <p:nvPr/>
            </p:nvGrpSpPr>
            <p:grpSpPr bwMode="auto">
              <a:xfrm>
                <a:off x="258077" y="843781"/>
                <a:ext cx="5316444" cy="5316444"/>
                <a:chOff x="258077" y="843781"/>
                <a:chExt cx="5316444" cy="5316444"/>
              </a:xfrm>
            </p:grpSpPr>
            <p:grpSp>
              <p:nvGrpSpPr>
                <p:cNvPr id="33807" name="グループ化 9">
                  <a:extLst>
                    <a:ext uri="{FF2B5EF4-FFF2-40B4-BE49-F238E27FC236}">
                      <a16:creationId xmlns:a16="http://schemas.microsoft.com/office/drawing/2014/main" id="{ADEA77AC-D04D-6E3F-6A74-8E57D3C7EF26}"/>
                    </a:ext>
                  </a:extLst>
                </p:cNvPr>
                <p:cNvGrpSpPr>
                  <a:grpSpLocks/>
                </p:cNvGrpSpPr>
                <p:nvPr/>
              </p:nvGrpSpPr>
              <p:grpSpPr bwMode="auto">
                <a:xfrm>
                  <a:off x="258077" y="843781"/>
                  <a:ext cx="5316444" cy="5316444"/>
                  <a:chOff x="258077" y="843781"/>
                  <a:chExt cx="5316444" cy="5316444"/>
                </a:xfrm>
              </p:grpSpPr>
              <p:sp>
                <p:nvSpPr>
                  <p:cNvPr id="16" name="アーチ 15">
                    <a:extLst>
                      <a:ext uri="{FF2B5EF4-FFF2-40B4-BE49-F238E27FC236}">
                        <a16:creationId xmlns:a16="http://schemas.microsoft.com/office/drawing/2014/main" id="{88E495FD-1593-95D6-C50B-2054C707DA6F}"/>
                      </a:ext>
                    </a:extLst>
                  </p:cNvPr>
                  <p:cNvSpPr/>
                  <p:nvPr/>
                </p:nvSpPr>
                <p:spPr>
                  <a:xfrm>
                    <a:off x="869285" y="1454848"/>
                    <a:ext cx="4094294" cy="4094184"/>
                  </a:xfrm>
                  <a:prstGeom prst="blockArc">
                    <a:avLst>
                      <a:gd name="adj1" fmla="val 10800000"/>
                      <a:gd name="adj2" fmla="val 16200000"/>
                      <a:gd name="adj3" fmla="val 4637"/>
                    </a:avLst>
                  </a:prstGeom>
                  <a:solidFill>
                    <a:srgbClr val="07357C"/>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7" name="アーチ 16">
                    <a:extLst>
                      <a:ext uri="{FF2B5EF4-FFF2-40B4-BE49-F238E27FC236}">
                        <a16:creationId xmlns:a16="http://schemas.microsoft.com/office/drawing/2014/main" id="{AAB976B5-C56D-2C1F-8890-AC2663D133DE}"/>
                      </a:ext>
                    </a:extLst>
                  </p:cNvPr>
                  <p:cNvSpPr/>
                  <p:nvPr/>
                </p:nvSpPr>
                <p:spPr>
                  <a:xfrm>
                    <a:off x="869285" y="1454848"/>
                    <a:ext cx="4094294" cy="4094184"/>
                  </a:xfrm>
                  <a:prstGeom prst="blockArc">
                    <a:avLst>
                      <a:gd name="adj1" fmla="val 5400000"/>
                      <a:gd name="adj2" fmla="val 10800000"/>
                      <a:gd name="adj3" fmla="val 4637"/>
                    </a:avLst>
                  </a:prstGeom>
                  <a:solidFill>
                    <a:srgbClr val="07357C"/>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8" name="アーチ 17">
                    <a:extLst>
                      <a:ext uri="{FF2B5EF4-FFF2-40B4-BE49-F238E27FC236}">
                        <a16:creationId xmlns:a16="http://schemas.microsoft.com/office/drawing/2014/main" id="{B1CBD528-E726-6F6C-3B48-EB4180505E5E}"/>
                      </a:ext>
                    </a:extLst>
                  </p:cNvPr>
                  <p:cNvSpPr/>
                  <p:nvPr/>
                </p:nvSpPr>
                <p:spPr>
                  <a:xfrm>
                    <a:off x="869285" y="1454848"/>
                    <a:ext cx="4094294" cy="4094184"/>
                  </a:xfrm>
                  <a:prstGeom prst="blockArc">
                    <a:avLst>
                      <a:gd name="adj1" fmla="val 0"/>
                      <a:gd name="adj2" fmla="val 5400000"/>
                      <a:gd name="adj3" fmla="val 4637"/>
                    </a:avLst>
                  </a:prstGeom>
                  <a:solidFill>
                    <a:srgbClr val="07357C"/>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7" name="アーチ 26">
                    <a:extLst>
                      <a:ext uri="{FF2B5EF4-FFF2-40B4-BE49-F238E27FC236}">
                        <a16:creationId xmlns:a16="http://schemas.microsoft.com/office/drawing/2014/main" id="{D04C708A-30B7-868C-A190-DB27EC06A030}"/>
                      </a:ext>
                    </a:extLst>
                  </p:cNvPr>
                  <p:cNvSpPr/>
                  <p:nvPr/>
                </p:nvSpPr>
                <p:spPr>
                  <a:xfrm>
                    <a:off x="869285" y="1454848"/>
                    <a:ext cx="4094294" cy="4094184"/>
                  </a:xfrm>
                  <a:prstGeom prst="blockArc">
                    <a:avLst>
                      <a:gd name="adj1" fmla="val 16200000"/>
                      <a:gd name="adj2" fmla="val 0"/>
                      <a:gd name="adj3" fmla="val 4637"/>
                    </a:avLst>
                  </a:prstGeom>
                  <a:solidFill>
                    <a:srgbClr val="07357C"/>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8" name="フリーフォーム: 図形 27">
                    <a:extLst>
                      <a:ext uri="{FF2B5EF4-FFF2-40B4-BE49-F238E27FC236}">
                        <a16:creationId xmlns:a16="http://schemas.microsoft.com/office/drawing/2014/main" id="{F9FE27F7-ACD2-C8CB-8812-B67632D4C9F2}"/>
                      </a:ext>
                    </a:extLst>
                  </p:cNvPr>
                  <p:cNvSpPr/>
                  <p:nvPr/>
                </p:nvSpPr>
                <p:spPr>
                  <a:xfrm>
                    <a:off x="1974221" y="2559754"/>
                    <a:ext cx="1884423" cy="1884372"/>
                  </a:xfrm>
                  <a:custGeom>
                    <a:avLst/>
                    <a:gdLst>
                      <a:gd name="connsiteX0" fmla="*/ 0 w 1882826"/>
                      <a:gd name="connsiteY0" fmla="*/ 941413 h 1882826"/>
                      <a:gd name="connsiteX1" fmla="*/ 941413 w 1882826"/>
                      <a:gd name="connsiteY1" fmla="*/ 0 h 1882826"/>
                      <a:gd name="connsiteX2" fmla="*/ 1882826 w 1882826"/>
                      <a:gd name="connsiteY2" fmla="*/ 941413 h 1882826"/>
                      <a:gd name="connsiteX3" fmla="*/ 941413 w 1882826"/>
                      <a:gd name="connsiteY3" fmla="*/ 1882826 h 1882826"/>
                      <a:gd name="connsiteX4" fmla="*/ 0 w 1882826"/>
                      <a:gd name="connsiteY4" fmla="*/ 941413 h 188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826" h="1882826">
                        <a:moveTo>
                          <a:pt x="0" y="941413"/>
                        </a:moveTo>
                        <a:cubicBezTo>
                          <a:pt x="0" y="421485"/>
                          <a:pt x="421485" y="0"/>
                          <a:pt x="941413" y="0"/>
                        </a:cubicBezTo>
                        <a:cubicBezTo>
                          <a:pt x="1461341" y="0"/>
                          <a:pt x="1882826" y="421485"/>
                          <a:pt x="1882826" y="941413"/>
                        </a:cubicBezTo>
                        <a:cubicBezTo>
                          <a:pt x="1882826" y="1461341"/>
                          <a:pt x="1461341" y="1882826"/>
                          <a:pt x="941413" y="1882826"/>
                        </a:cubicBezTo>
                        <a:cubicBezTo>
                          <a:pt x="421485" y="1882826"/>
                          <a:pt x="0" y="1461341"/>
                          <a:pt x="0" y="941413"/>
                        </a:cubicBez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98593" tIns="298593" rIns="298593" bIns="298593" spcCol="1270" anchor="ctr"/>
                  <a:lstStyle/>
                  <a:p>
                    <a:pPr algn="ctr" defTabSz="800100">
                      <a:lnSpc>
                        <a:spcPct val="90000"/>
                      </a:lnSpc>
                      <a:spcAft>
                        <a:spcPct val="35000"/>
                      </a:spcAft>
                      <a:defRPr/>
                    </a:pPr>
                    <a:endParaRPr lang="en-US" altLang="ja-JP" b="1" dirty="0"/>
                  </a:p>
                  <a:p>
                    <a:pPr algn="ctr" defTabSz="800100">
                      <a:lnSpc>
                        <a:spcPct val="90000"/>
                      </a:lnSpc>
                      <a:spcAft>
                        <a:spcPct val="35000"/>
                      </a:spcAft>
                      <a:defRPr/>
                    </a:pPr>
                    <a:r>
                      <a:rPr lang="en-US" altLang="ja-JP" b="1" dirty="0"/>
                      <a:t>NETIS</a:t>
                    </a:r>
                  </a:p>
                  <a:p>
                    <a:pPr algn="ctr" defTabSz="800100">
                      <a:lnSpc>
                        <a:spcPct val="90000"/>
                      </a:lnSpc>
                      <a:spcAft>
                        <a:spcPct val="35000"/>
                      </a:spcAft>
                      <a:defRPr/>
                    </a:pPr>
                    <a:r>
                      <a:rPr lang="ja-JP" altLang="en-US" b="1" dirty="0"/>
                      <a:t>新技術情報</a:t>
                    </a:r>
                    <a:endParaRPr lang="en-US" altLang="ja-JP" b="1" dirty="0"/>
                  </a:p>
                  <a:p>
                    <a:pPr algn="ctr" defTabSz="800100">
                      <a:lnSpc>
                        <a:spcPct val="90000"/>
                      </a:lnSpc>
                      <a:spcAft>
                        <a:spcPct val="35000"/>
                      </a:spcAft>
                      <a:defRPr/>
                    </a:pPr>
                    <a:r>
                      <a:rPr lang="ja-JP" altLang="en-US" b="1" dirty="0"/>
                      <a:t>提供システム</a:t>
                    </a:r>
                    <a:endParaRPr lang="en-US" altLang="ja-JP" b="1" dirty="0"/>
                  </a:p>
                  <a:p>
                    <a:pPr algn="ctr" defTabSz="800100">
                      <a:lnSpc>
                        <a:spcPct val="90000"/>
                      </a:lnSpc>
                      <a:spcAft>
                        <a:spcPct val="35000"/>
                      </a:spcAft>
                      <a:defRPr/>
                    </a:pPr>
                    <a:endParaRPr lang="ja-JP" altLang="en-US" sz="1300" dirty="0"/>
                  </a:p>
                </p:txBody>
              </p:sp>
              <p:sp>
                <p:nvSpPr>
                  <p:cNvPr id="29" name="フリーフォーム: 図形 28">
                    <a:extLst>
                      <a:ext uri="{FF2B5EF4-FFF2-40B4-BE49-F238E27FC236}">
                        <a16:creationId xmlns:a16="http://schemas.microsoft.com/office/drawing/2014/main" id="{70C3C889-25B2-0B6D-C8C6-5F6D37DDC402}"/>
                      </a:ext>
                    </a:extLst>
                  </p:cNvPr>
                  <p:cNvSpPr/>
                  <p:nvPr/>
                </p:nvSpPr>
                <p:spPr>
                  <a:xfrm>
                    <a:off x="2256805" y="843657"/>
                    <a:ext cx="1319255" cy="1317632"/>
                  </a:xfrm>
                  <a:custGeom>
                    <a:avLst/>
                    <a:gdLst>
                      <a:gd name="connsiteX0" fmla="*/ 0 w 1317978"/>
                      <a:gd name="connsiteY0" fmla="*/ 658989 h 1317978"/>
                      <a:gd name="connsiteX1" fmla="*/ 658989 w 1317978"/>
                      <a:gd name="connsiteY1" fmla="*/ 0 h 1317978"/>
                      <a:gd name="connsiteX2" fmla="*/ 1317978 w 1317978"/>
                      <a:gd name="connsiteY2" fmla="*/ 658989 h 1317978"/>
                      <a:gd name="connsiteX3" fmla="*/ 658989 w 1317978"/>
                      <a:gd name="connsiteY3" fmla="*/ 1317978 h 1317978"/>
                      <a:gd name="connsiteX4" fmla="*/ 0 w 1317978"/>
                      <a:gd name="connsiteY4" fmla="*/ 658989 h 1317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978" h="1317978">
                        <a:moveTo>
                          <a:pt x="0" y="658989"/>
                        </a:moveTo>
                        <a:cubicBezTo>
                          <a:pt x="0" y="295039"/>
                          <a:pt x="295039" y="0"/>
                          <a:pt x="658989" y="0"/>
                        </a:cubicBezTo>
                        <a:cubicBezTo>
                          <a:pt x="1022939" y="0"/>
                          <a:pt x="1317978" y="295039"/>
                          <a:pt x="1317978" y="658989"/>
                        </a:cubicBezTo>
                        <a:cubicBezTo>
                          <a:pt x="1317978" y="1022939"/>
                          <a:pt x="1022939" y="1317978"/>
                          <a:pt x="658989" y="1317978"/>
                        </a:cubicBezTo>
                        <a:cubicBezTo>
                          <a:pt x="295039" y="1317978"/>
                          <a:pt x="0" y="1022939"/>
                          <a:pt x="0" y="658989"/>
                        </a:cubicBezTo>
                        <a:close/>
                      </a:path>
                    </a:pathLst>
                  </a:custGeom>
                  <a:solidFill>
                    <a:srgbClr val="F68B1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15873" tIns="215873" rIns="215873" bIns="215873" spcCol="1270" anchor="ctr"/>
                  <a:lstStyle/>
                  <a:p>
                    <a:pPr algn="ctr" defTabSz="800100">
                      <a:lnSpc>
                        <a:spcPct val="90000"/>
                      </a:lnSpc>
                      <a:spcAft>
                        <a:spcPct val="35000"/>
                      </a:spcAft>
                      <a:defRPr/>
                    </a:pPr>
                    <a:r>
                      <a:rPr lang="ja-JP" altLang="en-US" b="1" dirty="0"/>
                      <a:t>新技術</a:t>
                    </a:r>
                    <a:endParaRPr lang="en-US" altLang="ja-JP" b="1" dirty="0"/>
                  </a:p>
                  <a:p>
                    <a:pPr algn="ctr" defTabSz="800100">
                      <a:lnSpc>
                        <a:spcPct val="90000"/>
                      </a:lnSpc>
                      <a:spcAft>
                        <a:spcPct val="35000"/>
                      </a:spcAft>
                      <a:defRPr/>
                    </a:pPr>
                    <a:r>
                      <a:rPr lang="ja-JP" altLang="en-US" b="1" dirty="0"/>
                      <a:t>開発</a:t>
                    </a:r>
                  </a:p>
                </p:txBody>
              </p:sp>
              <p:sp>
                <p:nvSpPr>
                  <p:cNvPr id="30" name="フリーフォーム: 図形 29">
                    <a:extLst>
                      <a:ext uri="{FF2B5EF4-FFF2-40B4-BE49-F238E27FC236}">
                        <a16:creationId xmlns:a16="http://schemas.microsoft.com/office/drawing/2014/main" id="{243072AF-3867-2059-F0BE-8C1EF873C59D}"/>
                      </a:ext>
                    </a:extLst>
                  </p:cNvPr>
                  <p:cNvSpPr/>
                  <p:nvPr/>
                </p:nvSpPr>
                <p:spPr>
                  <a:xfrm>
                    <a:off x="4257119" y="2842331"/>
                    <a:ext cx="1317668" cy="1319219"/>
                  </a:xfrm>
                  <a:custGeom>
                    <a:avLst/>
                    <a:gdLst>
                      <a:gd name="connsiteX0" fmla="*/ 0 w 1317978"/>
                      <a:gd name="connsiteY0" fmla="*/ 658989 h 1317978"/>
                      <a:gd name="connsiteX1" fmla="*/ 658989 w 1317978"/>
                      <a:gd name="connsiteY1" fmla="*/ 0 h 1317978"/>
                      <a:gd name="connsiteX2" fmla="*/ 1317978 w 1317978"/>
                      <a:gd name="connsiteY2" fmla="*/ 658989 h 1317978"/>
                      <a:gd name="connsiteX3" fmla="*/ 658989 w 1317978"/>
                      <a:gd name="connsiteY3" fmla="*/ 1317978 h 1317978"/>
                      <a:gd name="connsiteX4" fmla="*/ 0 w 1317978"/>
                      <a:gd name="connsiteY4" fmla="*/ 658989 h 1317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978" h="1317978">
                        <a:moveTo>
                          <a:pt x="0" y="658989"/>
                        </a:moveTo>
                        <a:cubicBezTo>
                          <a:pt x="0" y="295039"/>
                          <a:pt x="295039" y="0"/>
                          <a:pt x="658989" y="0"/>
                        </a:cubicBezTo>
                        <a:cubicBezTo>
                          <a:pt x="1022939" y="0"/>
                          <a:pt x="1317978" y="295039"/>
                          <a:pt x="1317978" y="658989"/>
                        </a:cubicBezTo>
                        <a:cubicBezTo>
                          <a:pt x="1317978" y="1022939"/>
                          <a:pt x="1022939" y="1317978"/>
                          <a:pt x="658989" y="1317978"/>
                        </a:cubicBezTo>
                        <a:cubicBezTo>
                          <a:pt x="295039" y="1317978"/>
                          <a:pt x="0" y="1022939"/>
                          <a:pt x="0" y="658989"/>
                        </a:cubicBezTo>
                        <a:close/>
                      </a:path>
                    </a:pathLst>
                  </a:custGeom>
                  <a:solidFill>
                    <a:srgbClr val="F68B1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15873" tIns="215873" rIns="215873" bIns="215873" spcCol="1270" anchor="ctr"/>
                  <a:lstStyle/>
                  <a:p>
                    <a:pPr algn="ctr" defTabSz="800100">
                      <a:lnSpc>
                        <a:spcPct val="90000"/>
                      </a:lnSpc>
                      <a:spcAft>
                        <a:spcPct val="35000"/>
                      </a:spcAft>
                      <a:defRPr/>
                    </a:pPr>
                    <a:r>
                      <a:rPr lang="ja-JP" altLang="en-US" b="1" dirty="0"/>
                      <a:t>現場</a:t>
                    </a:r>
                    <a:endParaRPr lang="en-US" altLang="ja-JP" b="1" dirty="0"/>
                  </a:p>
                  <a:p>
                    <a:pPr algn="ctr" defTabSz="800100">
                      <a:lnSpc>
                        <a:spcPct val="90000"/>
                      </a:lnSpc>
                      <a:spcAft>
                        <a:spcPct val="35000"/>
                      </a:spcAft>
                      <a:defRPr/>
                    </a:pPr>
                    <a:r>
                      <a:rPr lang="ja-JP" altLang="en-US" b="1" dirty="0"/>
                      <a:t>活用</a:t>
                    </a:r>
                    <a:endParaRPr lang="en-US" altLang="ja-JP" b="1" dirty="0"/>
                  </a:p>
                </p:txBody>
              </p:sp>
              <p:sp>
                <p:nvSpPr>
                  <p:cNvPr id="31" name="フリーフォーム: 図形 30">
                    <a:extLst>
                      <a:ext uri="{FF2B5EF4-FFF2-40B4-BE49-F238E27FC236}">
                        <a16:creationId xmlns:a16="http://schemas.microsoft.com/office/drawing/2014/main" id="{A1B23A07-7F83-5526-C547-0A921F114B69}"/>
                      </a:ext>
                    </a:extLst>
                  </p:cNvPr>
                  <p:cNvSpPr/>
                  <p:nvPr/>
                </p:nvSpPr>
                <p:spPr>
                  <a:xfrm>
                    <a:off x="2256805" y="4842592"/>
                    <a:ext cx="1319255" cy="1317632"/>
                  </a:xfrm>
                  <a:custGeom>
                    <a:avLst/>
                    <a:gdLst>
                      <a:gd name="connsiteX0" fmla="*/ 0 w 1317978"/>
                      <a:gd name="connsiteY0" fmla="*/ 658989 h 1317978"/>
                      <a:gd name="connsiteX1" fmla="*/ 658989 w 1317978"/>
                      <a:gd name="connsiteY1" fmla="*/ 0 h 1317978"/>
                      <a:gd name="connsiteX2" fmla="*/ 1317978 w 1317978"/>
                      <a:gd name="connsiteY2" fmla="*/ 658989 h 1317978"/>
                      <a:gd name="connsiteX3" fmla="*/ 658989 w 1317978"/>
                      <a:gd name="connsiteY3" fmla="*/ 1317978 h 1317978"/>
                      <a:gd name="connsiteX4" fmla="*/ 0 w 1317978"/>
                      <a:gd name="connsiteY4" fmla="*/ 658989 h 1317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978" h="1317978">
                        <a:moveTo>
                          <a:pt x="0" y="658989"/>
                        </a:moveTo>
                        <a:cubicBezTo>
                          <a:pt x="0" y="295039"/>
                          <a:pt x="295039" y="0"/>
                          <a:pt x="658989" y="0"/>
                        </a:cubicBezTo>
                        <a:cubicBezTo>
                          <a:pt x="1022939" y="0"/>
                          <a:pt x="1317978" y="295039"/>
                          <a:pt x="1317978" y="658989"/>
                        </a:cubicBezTo>
                        <a:cubicBezTo>
                          <a:pt x="1317978" y="1022939"/>
                          <a:pt x="1022939" y="1317978"/>
                          <a:pt x="658989" y="1317978"/>
                        </a:cubicBezTo>
                        <a:cubicBezTo>
                          <a:pt x="295039" y="1317978"/>
                          <a:pt x="0" y="1022939"/>
                          <a:pt x="0" y="658989"/>
                        </a:cubicBezTo>
                        <a:close/>
                      </a:path>
                    </a:pathLst>
                  </a:custGeom>
                  <a:solidFill>
                    <a:srgbClr val="F68B1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15873" tIns="215873" rIns="215873" bIns="215873" spcCol="1270" anchor="ctr"/>
                  <a:lstStyle/>
                  <a:p>
                    <a:pPr algn="ctr" defTabSz="800100">
                      <a:lnSpc>
                        <a:spcPct val="90000"/>
                      </a:lnSpc>
                      <a:spcAft>
                        <a:spcPct val="35000"/>
                      </a:spcAft>
                      <a:defRPr/>
                    </a:pPr>
                    <a:r>
                      <a:rPr lang="ja-JP" altLang="en-US" b="1" dirty="0"/>
                      <a:t>新技術評価</a:t>
                    </a:r>
                  </a:p>
                </p:txBody>
              </p:sp>
              <p:sp>
                <p:nvSpPr>
                  <p:cNvPr id="7168" name="フリーフォーム: 図形 7167">
                    <a:extLst>
                      <a:ext uri="{FF2B5EF4-FFF2-40B4-BE49-F238E27FC236}">
                        <a16:creationId xmlns:a16="http://schemas.microsoft.com/office/drawing/2014/main" id="{ADFD0942-2B9C-6B86-AE15-8DF83384F912}"/>
                      </a:ext>
                    </a:extLst>
                  </p:cNvPr>
                  <p:cNvSpPr/>
                  <p:nvPr/>
                </p:nvSpPr>
                <p:spPr>
                  <a:xfrm>
                    <a:off x="258077" y="2842331"/>
                    <a:ext cx="1317668" cy="1319219"/>
                  </a:xfrm>
                  <a:custGeom>
                    <a:avLst/>
                    <a:gdLst>
                      <a:gd name="connsiteX0" fmla="*/ 0 w 1317978"/>
                      <a:gd name="connsiteY0" fmla="*/ 658989 h 1317978"/>
                      <a:gd name="connsiteX1" fmla="*/ 658989 w 1317978"/>
                      <a:gd name="connsiteY1" fmla="*/ 0 h 1317978"/>
                      <a:gd name="connsiteX2" fmla="*/ 1317978 w 1317978"/>
                      <a:gd name="connsiteY2" fmla="*/ 658989 h 1317978"/>
                      <a:gd name="connsiteX3" fmla="*/ 658989 w 1317978"/>
                      <a:gd name="connsiteY3" fmla="*/ 1317978 h 1317978"/>
                      <a:gd name="connsiteX4" fmla="*/ 0 w 1317978"/>
                      <a:gd name="connsiteY4" fmla="*/ 658989 h 1317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978" h="1317978">
                        <a:moveTo>
                          <a:pt x="0" y="658989"/>
                        </a:moveTo>
                        <a:cubicBezTo>
                          <a:pt x="0" y="295039"/>
                          <a:pt x="295039" y="0"/>
                          <a:pt x="658989" y="0"/>
                        </a:cubicBezTo>
                        <a:cubicBezTo>
                          <a:pt x="1022939" y="0"/>
                          <a:pt x="1317978" y="295039"/>
                          <a:pt x="1317978" y="658989"/>
                        </a:cubicBezTo>
                        <a:cubicBezTo>
                          <a:pt x="1317978" y="1022939"/>
                          <a:pt x="1022939" y="1317978"/>
                          <a:pt x="658989" y="1317978"/>
                        </a:cubicBezTo>
                        <a:cubicBezTo>
                          <a:pt x="295039" y="1317978"/>
                          <a:pt x="0" y="1022939"/>
                          <a:pt x="0" y="658989"/>
                        </a:cubicBezTo>
                        <a:close/>
                      </a:path>
                    </a:pathLst>
                  </a:custGeom>
                  <a:solidFill>
                    <a:srgbClr val="F68B1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15873" tIns="215873" rIns="215873" bIns="215873" spcCol="1270" anchor="ctr"/>
                  <a:lstStyle/>
                  <a:p>
                    <a:pPr algn="ctr" defTabSz="800100">
                      <a:lnSpc>
                        <a:spcPct val="90000"/>
                      </a:lnSpc>
                      <a:spcAft>
                        <a:spcPct val="35000"/>
                      </a:spcAft>
                      <a:defRPr/>
                    </a:pPr>
                    <a:r>
                      <a:rPr lang="ja-JP" altLang="en-US" b="1" dirty="0"/>
                      <a:t>新技術改良</a:t>
                    </a:r>
                  </a:p>
                </p:txBody>
              </p:sp>
            </p:grpSp>
            <p:sp>
              <p:nvSpPr>
                <p:cNvPr id="9" name="二等辺三角形 8">
                  <a:extLst>
                    <a:ext uri="{FF2B5EF4-FFF2-40B4-BE49-F238E27FC236}">
                      <a16:creationId xmlns:a16="http://schemas.microsoft.com/office/drawing/2014/main" id="{A49ECF05-9667-6A67-2E95-B2CA32FDFB0C}"/>
                    </a:ext>
                  </a:extLst>
                </p:cNvPr>
                <p:cNvSpPr/>
                <p:nvPr/>
              </p:nvSpPr>
              <p:spPr>
                <a:xfrm rot="4210716">
                  <a:off x="1974229" y="1453255"/>
                  <a:ext cx="647704" cy="365137"/>
                </a:xfrm>
                <a:prstGeom prst="triangle">
                  <a:avLst/>
                </a:prstGeom>
                <a:solidFill>
                  <a:srgbClr val="07357C"/>
                </a:solidFill>
                <a:ln>
                  <a:solidFill>
                    <a:srgbClr val="0735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二等辺三角形 18">
                  <a:extLst>
                    <a:ext uri="{FF2B5EF4-FFF2-40B4-BE49-F238E27FC236}">
                      <a16:creationId xmlns:a16="http://schemas.microsoft.com/office/drawing/2014/main" id="{806020C3-8EAC-DABC-3607-4862D46A3F7C}"/>
                    </a:ext>
                  </a:extLst>
                </p:cNvPr>
                <p:cNvSpPr/>
                <p:nvPr/>
              </p:nvSpPr>
              <p:spPr>
                <a:xfrm rot="9273407">
                  <a:off x="4417462" y="2702630"/>
                  <a:ext cx="647721" cy="365127"/>
                </a:xfrm>
                <a:prstGeom prst="triangle">
                  <a:avLst/>
                </a:prstGeom>
                <a:solidFill>
                  <a:srgbClr val="07357C"/>
                </a:solidFill>
                <a:ln>
                  <a:solidFill>
                    <a:srgbClr val="0735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二等辺三角形 19">
                  <a:extLst>
                    <a:ext uri="{FF2B5EF4-FFF2-40B4-BE49-F238E27FC236}">
                      <a16:creationId xmlns:a16="http://schemas.microsoft.com/office/drawing/2014/main" id="{3E187FDD-4154-C05E-2BD4-FA82639FC451}"/>
                    </a:ext>
                  </a:extLst>
                </p:cNvPr>
                <p:cNvSpPr/>
                <p:nvPr/>
              </p:nvSpPr>
              <p:spPr>
                <a:xfrm rot="14977634">
                  <a:off x="3272846" y="5150563"/>
                  <a:ext cx="647704" cy="365137"/>
                </a:xfrm>
                <a:prstGeom prst="triangle">
                  <a:avLst/>
                </a:prstGeom>
                <a:solidFill>
                  <a:srgbClr val="07357C"/>
                </a:solidFill>
                <a:ln>
                  <a:solidFill>
                    <a:srgbClr val="0735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二等辺三角形 20">
                  <a:extLst>
                    <a:ext uri="{FF2B5EF4-FFF2-40B4-BE49-F238E27FC236}">
                      <a16:creationId xmlns:a16="http://schemas.microsoft.com/office/drawing/2014/main" id="{4FA4ABFF-0508-23EE-2160-32066DAAF606}"/>
                    </a:ext>
                  </a:extLst>
                </p:cNvPr>
                <p:cNvSpPr/>
                <p:nvPr/>
              </p:nvSpPr>
              <p:spPr>
                <a:xfrm rot="20092549">
                  <a:off x="694654" y="3899612"/>
                  <a:ext cx="647721" cy="365127"/>
                </a:xfrm>
                <a:prstGeom prst="triangle">
                  <a:avLst/>
                </a:prstGeom>
                <a:solidFill>
                  <a:srgbClr val="07357C"/>
                </a:solidFill>
                <a:ln>
                  <a:solidFill>
                    <a:srgbClr val="0735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二等辺三角形 21">
                  <a:extLst>
                    <a:ext uri="{FF2B5EF4-FFF2-40B4-BE49-F238E27FC236}">
                      <a16:creationId xmlns:a16="http://schemas.microsoft.com/office/drawing/2014/main" id="{E7AC2D1B-5A04-E01E-640B-518D68D19EBE}"/>
                    </a:ext>
                  </a:extLst>
                </p:cNvPr>
                <p:cNvSpPr/>
                <p:nvPr/>
              </p:nvSpPr>
              <p:spPr>
                <a:xfrm rot="10800000">
                  <a:off x="2579077" y="2169227"/>
                  <a:ext cx="649309" cy="365127"/>
                </a:xfrm>
                <a:prstGeom prst="triangl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二等辺三角形 23">
                  <a:extLst>
                    <a:ext uri="{FF2B5EF4-FFF2-40B4-BE49-F238E27FC236}">
                      <a16:creationId xmlns:a16="http://schemas.microsoft.com/office/drawing/2014/main" id="{660889A4-9A73-D7DC-470D-67A2C26171E9}"/>
                    </a:ext>
                  </a:extLst>
                </p:cNvPr>
                <p:cNvSpPr/>
                <p:nvPr/>
              </p:nvSpPr>
              <p:spPr>
                <a:xfrm rot="5400000">
                  <a:off x="1467801" y="3245552"/>
                  <a:ext cx="647704" cy="365137"/>
                </a:xfrm>
                <a:prstGeom prst="triangl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二等辺三角形 24">
                  <a:extLst>
                    <a:ext uri="{FF2B5EF4-FFF2-40B4-BE49-F238E27FC236}">
                      <a16:creationId xmlns:a16="http://schemas.microsoft.com/office/drawing/2014/main" id="{93BF4224-6847-A7D2-8A8A-2D8FAD1C96D5}"/>
                    </a:ext>
                  </a:extLst>
                </p:cNvPr>
                <p:cNvSpPr/>
                <p:nvPr/>
              </p:nvSpPr>
              <p:spPr>
                <a:xfrm rot="16200000">
                  <a:off x="3738792" y="3297146"/>
                  <a:ext cx="649292" cy="365137"/>
                </a:xfrm>
                <a:prstGeom prst="triangl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二等辺三角形 25">
                  <a:extLst>
                    <a:ext uri="{FF2B5EF4-FFF2-40B4-BE49-F238E27FC236}">
                      <a16:creationId xmlns:a16="http://schemas.microsoft.com/office/drawing/2014/main" id="{7AE4FBDE-883F-BBA5-F1F4-9185BA56C901}"/>
                    </a:ext>
                  </a:extLst>
                </p:cNvPr>
                <p:cNvSpPr/>
                <p:nvPr/>
              </p:nvSpPr>
              <p:spPr>
                <a:xfrm>
                  <a:off x="2579077" y="4440952"/>
                  <a:ext cx="649309" cy="365127"/>
                </a:xfrm>
                <a:prstGeom prst="triangl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7169" name="四角形: 角を丸くする 7168">
                <a:extLst>
                  <a:ext uri="{FF2B5EF4-FFF2-40B4-BE49-F238E27FC236}">
                    <a16:creationId xmlns:a16="http://schemas.microsoft.com/office/drawing/2014/main" id="{FE7FAA58-E515-13C8-BBC1-8D339847B36E}"/>
                  </a:ext>
                </a:extLst>
              </p:cNvPr>
              <p:cNvSpPr/>
              <p:nvPr/>
            </p:nvSpPr>
            <p:spPr>
              <a:xfrm>
                <a:off x="423182" y="803970"/>
                <a:ext cx="1531988" cy="7334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bg1">
                        <a:lumMod val="50000"/>
                      </a:schemeClr>
                    </a:solidFill>
                  </a:rPr>
                  <a:t>更なる新技術の開発へ</a:t>
                </a:r>
              </a:p>
            </p:txBody>
          </p:sp>
          <p:cxnSp>
            <p:nvCxnSpPr>
              <p:cNvPr id="7172" name="直線コネクタ 7171">
                <a:extLst>
                  <a:ext uri="{FF2B5EF4-FFF2-40B4-BE49-F238E27FC236}">
                    <a16:creationId xmlns:a16="http://schemas.microsoft.com/office/drawing/2014/main" id="{0E07D22A-1F20-56BD-82F5-A09A59FF8589}"/>
                  </a:ext>
                </a:extLst>
              </p:cNvPr>
              <p:cNvCxnSpPr>
                <a:cxnSpLocks/>
                <a:stCxn id="7169" idx="2"/>
              </p:cNvCxnSpPr>
              <p:nvPr/>
            </p:nvCxnSpPr>
            <p:spPr>
              <a:xfrm>
                <a:off x="1189970" y="1537399"/>
                <a:ext cx="908079" cy="298452"/>
              </a:xfrm>
              <a:prstGeom prst="line">
                <a:avLst/>
              </a:prstGeom>
              <a:ln w="41275">
                <a:solidFill>
                  <a:srgbClr val="07357C"/>
                </a:solidFill>
                <a:headEnd type="triangle"/>
              </a:ln>
            </p:spPr>
            <p:style>
              <a:lnRef idx="1">
                <a:schemeClr val="accent1"/>
              </a:lnRef>
              <a:fillRef idx="0">
                <a:schemeClr val="accent1"/>
              </a:fillRef>
              <a:effectRef idx="0">
                <a:schemeClr val="accent1"/>
              </a:effectRef>
              <a:fontRef idx="minor">
                <a:schemeClr val="tx1"/>
              </a:fontRef>
            </p:style>
          </p:cxnSp>
        </p:grpSp>
        <p:grpSp>
          <p:nvGrpSpPr>
            <p:cNvPr id="33799" name="グループ化 7175">
              <a:extLst>
                <a:ext uri="{FF2B5EF4-FFF2-40B4-BE49-F238E27FC236}">
                  <a16:creationId xmlns:a16="http://schemas.microsoft.com/office/drawing/2014/main" id="{E271B0C3-E889-B1F9-116E-908760262268}"/>
                </a:ext>
              </a:extLst>
            </p:cNvPr>
            <p:cNvGrpSpPr>
              <a:grpSpLocks/>
            </p:cNvGrpSpPr>
            <p:nvPr/>
          </p:nvGrpSpPr>
          <p:grpSpPr bwMode="auto">
            <a:xfrm>
              <a:off x="4788377" y="915958"/>
              <a:ext cx="5507216" cy="5522942"/>
              <a:chOff x="4788377" y="915958"/>
              <a:chExt cx="5507216" cy="5522942"/>
            </a:xfrm>
          </p:grpSpPr>
          <p:sp>
            <p:nvSpPr>
              <p:cNvPr id="33800" name="テキスト ボックス 39">
                <a:extLst>
                  <a:ext uri="{FF2B5EF4-FFF2-40B4-BE49-F238E27FC236}">
                    <a16:creationId xmlns:a16="http://schemas.microsoft.com/office/drawing/2014/main" id="{6D77A6E8-05F6-0955-EB10-C8A9AB71F349}"/>
                  </a:ext>
                </a:extLst>
              </p:cNvPr>
              <p:cNvSpPr txBox="1">
                <a:spLocks noChangeArrowheads="1"/>
              </p:cNvSpPr>
              <p:nvPr/>
            </p:nvSpPr>
            <p:spPr bwMode="auto">
              <a:xfrm>
                <a:off x="4788377" y="2058964"/>
                <a:ext cx="5329410" cy="400052"/>
              </a:xfrm>
              <a:prstGeom prst="rect">
                <a:avLst/>
              </a:prstGeom>
              <a:solidFill>
                <a:srgbClr val="F68B1F"/>
              </a:solidFill>
              <a:ln w="19050">
                <a:solidFill>
                  <a:srgbClr val="F68B1F"/>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lgn="ctr">
                  <a:spcBef>
                    <a:spcPct val="0"/>
                  </a:spcBef>
                  <a:buFontTx/>
                  <a:buNone/>
                </a:pPr>
                <a:r>
                  <a:rPr lang="en-US" altLang="ja-JP" sz="2000">
                    <a:solidFill>
                      <a:schemeClr val="bg1"/>
                    </a:solidFill>
                  </a:rPr>
                  <a:t>NETIS</a:t>
                </a:r>
                <a:r>
                  <a:rPr lang="ja-JP" altLang="en-US" sz="2000">
                    <a:solidFill>
                      <a:schemeClr val="bg1"/>
                    </a:solidFill>
                  </a:rPr>
                  <a:t>に登録したらどのようなメリットがあるのか？</a:t>
                </a:r>
                <a:endParaRPr lang="en-US" altLang="ja-JP" sz="2000">
                  <a:solidFill>
                    <a:schemeClr val="bg1"/>
                  </a:solidFill>
                </a:endParaRPr>
              </a:p>
            </p:txBody>
          </p:sp>
          <p:sp>
            <p:nvSpPr>
              <p:cNvPr id="41" name="テキスト ボックス 40">
                <a:extLst>
                  <a:ext uri="{FF2B5EF4-FFF2-40B4-BE49-F238E27FC236}">
                    <a16:creationId xmlns:a16="http://schemas.microsoft.com/office/drawing/2014/main" id="{4DDEE276-D430-9AF2-E0D1-F77FABEDF584}"/>
                  </a:ext>
                </a:extLst>
              </p:cNvPr>
              <p:cNvSpPr txBox="1"/>
              <p:nvPr/>
            </p:nvSpPr>
            <p:spPr bwMode="auto">
              <a:xfrm>
                <a:off x="5580565" y="2589192"/>
                <a:ext cx="4537222" cy="2124087"/>
              </a:xfrm>
              <a:prstGeom prst="rect">
                <a:avLst/>
              </a:prstGeom>
              <a:noFill/>
              <a:ln>
                <a:noFill/>
              </a:ln>
            </p:spPr>
            <p:txBody>
              <a:bodyPr>
                <a:spAutoFit/>
              </a:bodyPr>
              <a:lstStyle/>
              <a:p>
                <a:pPr>
                  <a:defRPr/>
                </a:pPr>
                <a:r>
                  <a:rPr lang="ja-JP" altLang="en-US" sz="2000" b="1" dirty="0">
                    <a:solidFill>
                      <a:schemeClr val="bg1">
                        <a:lumMod val="50000"/>
                      </a:schemeClr>
                    </a:solidFill>
                    <a:latin typeface="Meiryo UI" panose="020B0604030504040204" pitchFamily="50" charset="-128"/>
                    <a:ea typeface="Meiryo UI" panose="020B0604030504040204" pitchFamily="50" charset="-128"/>
                  </a:rPr>
                  <a:t>プライムエナテックジャパン（開発者）</a:t>
                </a:r>
                <a:endParaRPr lang="en-US" altLang="ja-JP" sz="2000" b="1" dirty="0">
                  <a:solidFill>
                    <a:schemeClr val="bg1">
                      <a:lumMod val="50000"/>
                    </a:schemeClr>
                  </a:solidFill>
                  <a:latin typeface="Meiryo UI" panose="020B0604030504040204" pitchFamily="50" charset="-128"/>
                  <a:ea typeface="Meiryo UI" panose="020B0604030504040204" pitchFamily="50" charset="-128"/>
                </a:endParaRPr>
              </a:p>
              <a:p>
                <a:pPr>
                  <a:defRPr/>
                </a:pPr>
                <a:r>
                  <a:rPr lang="ja-JP" altLang="en-US" sz="1600" dirty="0">
                    <a:solidFill>
                      <a:schemeClr val="bg1">
                        <a:lumMod val="50000"/>
                      </a:schemeClr>
                    </a:solidFill>
                    <a:latin typeface="Meiryo UI" panose="020B0604030504040204" pitchFamily="50" charset="-128"/>
                    <a:ea typeface="Meiryo UI" panose="020B0604030504040204" pitchFamily="50" charset="-128"/>
                  </a:rPr>
                  <a:t>新技術・新工法の採用により製品の活用検討機会が大幅に増え</a:t>
                </a:r>
                <a:r>
                  <a:rPr lang="ja-JP" altLang="en-US" sz="1600" b="1" dirty="0">
                    <a:solidFill>
                      <a:srgbClr val="FF0000"/>
                    </a:solidFill>
                    <a:latin typeface="Meiryo UI" panose="020B0604030504040204" pitchFamily="50" charset="-128"/>
                    <a:ea typeface="Meiryo UI" panose="020B0604030504040204" pitchFamily="50" charset="-128"/>
                  </a:rPr>
                  <a:t>施工条件等</a:t>
                </a:r>
                <a:r>
                  <a:rPr lang="ja-JP" altLang="en-US" sz="1600" dirty="0">
                    <a:solidFill>
                      <a:schemeClr val="bg1">
                        <a:lumMod val="50000"/>
                      </a:schemeClr>
                    </a:solidFill>
                    <a:latin typeface="Meiryo UI" panose="020B0604030504040204" pitchFamily="50" charset="-128"/>
                    <a:ea typeface="Meiryo UI" panose="020B0604030504040204" pitchFamily="50" charset="-128"/>
                  </a:rPr>
                  <a:t>に適合する現場で製品採用され</a:t>
                </a:r>
                <a:r>
                  <a:rPr lang="ja-JP" altLang="en-US" sz="1600" b="1" dirty="0">
                    <a:solidFill>
                      <a:srgbClr val="FF0000"/>
                    </a:solidFill>
                    <a:latin typeface="Meiryo UI" panose="020B0604030504040204" pitchFamily="50" charset="-128"/>
                    <a:ea typeface="Meiryo UI" panose="020B0604030504040204" pitchFamily="50" charset="-128"/>
                  </a:rPr>
                  <a:t>売上増加</a:t>
                </a:r>
                <a:r>
                  <a:rPr lang="ja-JP" altLang="en-US" sz="1600" dirty="0">
                    <a:solidFill>
                      <a:schemeClr val="bg1">
                        <a:lumMod val="50000"/>
                      </a:schemeClr>
                    </a:solidFill>
                    <a:latin typeface="Meiryo UI" panose="020B0604030504040204" pitchFamily="50" charset="-128"/>
                    <a:ea typeface="Meiryo UI" panose="020B0604030504040204" pitchFamily="50" charset="-128"/>
                  </a:rPr>
                  <a:t>が見込めます。</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ja-JP" altLang="en-US" sz="1600" dirty="0">
                    <a:solidFill>
                      <a:schemeClr val="bg1">
                        <a:lumMod val="50000"/>
                      </a:schemeClr>
                    </a:solidFill>
                    <a:latin typeface="Meiryo UI" panose="020B0604030504040204" pitchFamily="50" charset="-128"/>
                    <a:ea typeface="Meiryo UI" panose="020B0604030504040204" pitchFamily="50" charset="-128"/>
                  </a:rPr>
                  <a:t>製品評価の結果、活用効果が優れていた製品については</a:t>
                </a:r>
                <a:r>
                  <a:rPr lang="ja-JP" altLang="en-US" sz="1600" b="1" dirty="0">
                    <a:solidFill>
                      <a:srgbClr val="FF0000"/>
                    </a:solidFill>
                    <a:latin typeface="Meiryo UI" panose="020B0604030504040204" pitchFamily="50" charset="-128"/>
                    <a:ea typeface="Meiryo UI" panose="020B0604030504040204" pitchFamily="50" charset="-128"/>
                  </a:rPr>
                  <a:t>活用促進技術等</a:t>
                </a:r>
                <a:r>
                  <a:rPr lang="ja-JP" altLang="en-US" sz="1600" dirty="0">
                    <a:solidFill>
                      <a:schemeClr val="bg1">
                        <a:lumMod val="50000"/>
                      </a:schemeClr>
                    </a:solidFill>
                    <a:latin typeface="Meiryo UI" panose="020B0604030504040204" pitchFamily="50" charset="-128"/>
                    <a:ea typeface="Meiryo UI" panose="020B0604030504040204" pitchFamily="50" charset="-128"/>
                  </a:rPr>
                  <a:t>に指定され、</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ja-JP" altLang="en-US" sz="1600" dirty="0">
                    <a:solidFill>
                      <a:schemeClr val="bg1">
                        <a:lumMod val="50000"/>
                      </a:schemeClr>
                    </a:solidFill>
                    <a:latin typeface="Meiryo UI" panose="020B0604030504040204" pitchFamily="50" charset="-128"/>
                    <a:ea typeface="Meiryo UI" panose="020B0604030504040204" pitchFamily="50" charset="-128"/>
                  </a:rPr>
                  <a:t>現場での普及がより一層促進されます。</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13407EFF-C589-DBDA-C3E5-8DC3674D5E32}"/>
                  </a:ext>
                </a:extLst>
              </p:cNvPr>
              <p:cNvSpPr txBox="1"/>
              <p:nvPr/>
            </p:nvSpPr>
            <p:spPr bwMode="auto">
              <a:xfrm>
                <a:off x="5063023" y="4560878"/>
                <a:ext cx="5232570" cy="1878022"/>
              </a:xfrm>
              <a:prstGeom prst="rect">
                <a:avLst/>
              </a:prstGeom>
              <a:noFill/>
              <a:ln>
                <a:noFill/>
              </a:ln>
            </p:spPr>
            <p:txBody>
              <a:bodyPr>
                <a:spAutoFit/>
              </a:bodyPr>
              <a:lstStyle/>
              <a:p>
                <a:pPr>
                  <a:defRPr/>
                </a:pPr>
                <a:r>
                  <a:rPr lang="ja-JP" altLang="en-US" sz="2000" b="1" dirty="0">
                    <a:solidFill>
                      <a:schemeClr val="bg1">
                        <a:lumMod val="50000"/>
                      </a:schemeClr>
                    </a:solidFill>
                    <a:latin typeface="Meiryo UI" panose="020B0604030504040204" pitchFamily="50" charset="-128"/>
                    <a:ea typeface="Meiryo UI" panose="020B0604030504040204" pitchFamily="50" charset="-128"/>
                  </a:rPr>
                  <a:t>施工者（製品使用・・ゼネコン、設計など）</a:t>
                </a:r>
                <a:endParaRPr lang="en-US" altLang="ja-JP" sz="2000" b="1" dirty="0">
                  <a:solidFill>
                    <a:schemeClr val="bg1">
                      <a:lumMod val="50000"/>
                    </a:schemeClr>
                  </a:solidFill>
                  <a:latin typeface="Meiryo UI" panose="020B0604030504040204" pitchFamily="50" charset="-128"/>
                  <a:ea typeface="Meiryo UI" panose="020B0604030504040204" pitchFamily="50" charset="-128"/>
                </a:endParaRPr>
              </a:p>
              <a:p>
                <a:pPr>
                  <a:defRPr/>
                </a:pPr>
                <a:r>
                  <a:rPr lang="ja-JP" altLang="en-US" sz="1600" dirty="0">
                    <a:solidFill>
                      <a:schemeClr val="bg1">
                        <a:lumMod val="50000"/>
                      </a:schemeClr>
                    </a:solidFill>
                    <a:latin typeface="Meiryo UI" panose="020B0604030504040204" pitchFamily="50" charset="-128"/>
                    <a:ea typeface="Meiryo UI" panose="020B0604030504040204" pitchFamily="50" charset="-128"/>
                  </a:rPr>
                  <a:t>施工者が新技術の活用を提案し、実際に工事で活用</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ja-JP" altLang="en-US" sz="1600" dirty="0">
                    <a:solidFill>
                      <a:schemeClr val="bg1">
                        <a:lumMod val="50000"/>
                      </a:schemeClr>
                    </a:solidFill>
                    <a:latin typeface="Meiryo UI" panose="020B0604030504040204" pitchFamily="50" charset="-128"/>
                    <a:ea typeface="Meiryo UI" panose="020B0604030504040204" pitchFamily="50" charset="-128"/>
                  </a:rPr>
                  <a:t>された場合は、活用に応じて総合評価落札方式や</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ja-JP" altLang="en-US" sz="1600" dirty="0">
                    <a:solidFill>
                      <a:schemeClr val="bg1">
                        <a:lumMod val="50000"/>
                      </a:schemeClr>
                    </a:solidFill>
                    <a:latin typeface="Meiryo UI" panose="020B0604030504040204" pitchFamily="50" charset="-128"/>
                    <a:ea typeface="Meiryo UI" panose="020B0604030504040204" pitchFamily="50" charset="-128"/>
                  </a:rPr>
                  <a:t>工事成績評定での加点対象となります。</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en-US" altLang="ja-JP" sz="1600" dirty="0">
                    <a:solidFill>
                      <a:schemeClr val="bg1">
                        <a:lumMod val="50000"/>
                      </a:schemeClr>
                    </a:solidFill>
                    <a:latin typeface="Meiryo UI" panose="020B0604030504040204" pitchFamily="50" charset="-128"/>
                    <a:ea typeface="Meiryo UI" panose="020B0604030504040204" pitchFamily="50" charset="-128"/>
                  </a:rPr>
                  <a:t>NETIS</a:t>
                </a:r>
                <a:r>
                  <a:rPr lang="ja-JP" altLang="en-US" sz="1600" dirty="0">
                    <a:solidFill>
                      <a:schemeClr val="bg1">
                        <a:lumMod val="50000"/>
                      </a:schemeClr>
                    </a:solidFill>
                    <a:latin typeface="Meiryo UI" panose="020B0604030504040204" pitchFamily="50" charset="-128"/>
                    <a:ea typeface="Meiryo UI" panose="020B0604030504040204" pitchFamily="50" charset="-128"/>
                  </a:rPr>
                  <a:t>登録製品を利用すればする程、</a:t>
                </a:r>
                <a:r>
                  <a:rPr lang="ja-JP" altLang="en-US" sz="1600" b="1" dirty="0">
                    <a:solidFill>
                      <a:srgbClr val="FF0000"/>
                    </a:solidFill>
                    <a:latin typeface="Meiryo UI" panose="020B0604030504040204" pitchFamily="50" charset="-128"/>
                    <a:ea typeface="Meiryo UI" panose="020B0604030504040204" pitchFamily="50" charset="-128"/>
                  </a:rPr>
                  <a:t>施工者のポイント</a:t>
                </a:r>
                <a:endParaRPr lang="en-US" altLang="ja-JP" sz="1600" b="1" dirty="0">
                  <a:solidFill>
                    <a:srgbClr val="FF0000"/>
                  </a:solidFill>
                  <a:latin typeface="Meiryo UI" panose="020B0604030504040204" pitchFamily="50" charset="-128"/>
                  <a:ea typeface="Meiryo UI" panose="020B0604030504040204" pitchFamily="50" charset="-128"/>
                </a:endParaRPr>
              </a:p>
              <a:p>
                <a:pPr>
                  <a:defRPr/>
                </a:pPr>
                <a:r>
                  <a:rPr lang="ja-JP" altLang="en-US" sz="1600" dirty="0">
                    <a:solidFill>
                      <a:schemeClr val="bg1">
                        <a:lumMod val="50000"/>
                      </a:schemeClr>
                    </a:solidFill>
                    <a:latin typeface="Meiryo UI" panose="020B0604030504040204" pitchFamily="50" charset="-128"/>
                    <a:ea typeface="Meiryo UI" panose="020B0604030504040204" pitchFamily="50" charset="-128"/>
                  </a:rPr>
                  <a:t>が</a:t>
                </a:r>
                <a:r>
                  <a:rPr lang="ja-JP" altLang="en-US" sz="1600" b="1" dirty="0">
                    <a:solidFill>
                      <a:srgbClr val="FF0000"/>
                    </a:solidFill>
                    <a:latin typeface="Meiryo UI" panose="020B0604030504040204" pitchFamily="50" charset="-128"/>
                    <a:ea typeface="Meiryo UI" panose="020B0604030504040204" pitchFamily="50" charset="-128"/>
                  </a:rPr>
                  <a:t>加点</a:t>
                </a:r>
                <a:r>
                  <a:rPr lang="ja-JP" altLang="en-US" sz="1600" dirty="0">
                    <a:solidFill>
                      <a:schemeClr val="bg1">
                        <a:lumMod val="50000"/>
                      </a:schemeClr>
                    </a:solidFill>
                    <a:latin typeface="Meiryo UI" panose="020B0604030504040204" pitchFamily="50" charset="-128"/>
                    <a:ea typeface="Meiryo UI" panose="020B0604030504040204" pitchFamily="50" charset="-128"/>
                  </a:rPr>
                  <a:t>され公共事業の入札等にもプラス評価されます。</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83B10813-134B-B914-17EB-97B36AAECCC1}"/>
                  </a:ext>
                </a:extLst>
              </p:cNvPr>
              <p:cNvSpPr txBox="1"/>
              <p:nvPr/>
            </p:nvSpPr>
            <p:spPr bwMode="auto">
              <a:xfrm>
                <a:off x="4788377" y="915958"/>
                <a:ext cx="5329410" cy="1016006"/>
              </a:xfrm>
              <a:prstGeom prst="rect">
                <a:avLst/>
              </a:prstGeom>
              <a:noFill/>
              <a:ln>
                <a:noFill/>
              </a:ln>
            </p:spPr>
            <p:txBody>
              <a:bodyPr>
                <a:spAutoFit/>
              </a:bodyPr>
              <a:lstStyle/>
              <a:p>
                <a:pPr algn="ctr">
                  <a:defRPr/>
                </a:pPr>
                <a:r>
                  <a:rPr lang="ja-JP" altLang="en-US" sz="2000" dirty="0">
                    <a:solidFill>
                      <a:schemeClr val="bg1">
                        <a:lumMod val="50000"/>
                      </a:schemeClr>
                    </a:solidFill>
                    <a:latin typeface="Meiryo UI" panose="020B0604030504040204" pitchFamily="50" charset="-128"/>
                    <a:ea typeface="Meiryo UI" panose="020B0604030504040204" pitchFamily="50" charset="-128"/>
                  </a:rPr>
                  <a:t>新技術活用システムは、民間により</a:t>
                </a:r>
                <a:endParaRPr lang="en-US" altLang="ja-JP" sz="2000" dirty="0">
                  <a:solidFill>
                    <a:schemeClr val="bg1">
                      <a:lumMod val="50000"/>
                    </a:schemeClr>
                  </a:solidFill>
                  <a:latin typeface="Meiryo UI" panose="020B0604030504040204" pitchFamily="50" charset="-128"/>
                  <a:ea typeface="Meiryo UI" panose="020B0604030504040204" pitchFamily="50" charset="-128"/>
                </a:endParaRPr>
              </a:p>
              <a:p>
                <a:pPr algn="ctr">
                  <a:defRPr/>
                </a:pPr>
                <a:r>
                  <a:rPr lang="ja-JP" altLang="en-US" sz="2000" dirty="0">
                    <a:solidFill>
                      <a:schemeClr val="bg1">
                        <a:lumMod val="50000"/>
                      </a:schemeClr>
                    </a:solidFill>
                    <a:latin typeface="Meiryo UI" panose="020B0604030504040204" pitchFamily="50" charset="-128"/>
                    <a:ea typeface="Meiryo UI" panose="020B0604030504040204" pitchFamily="50" charset="-128"/>
                  </a:rPr>
                  <a:t>開発された新技術を、</a:t>
                </a:r>
                <a:r>
                  <a:rPr lang="ja-JP" altLang="en-US" sz="2000" b="1" dirty="0">
                    <a:solidFill>
                      <a:srgbClr val="FF0000"/>
                    </a:solidFill>
                    <a:latin typeface="Meiryo UI" panose="020B0604030504040204" pitchFamily="50" charset="-128"/>
                    <a:ea typeface="Meiryo UI" panose="020B0604030504040204" pitchFamily="50" charset="-128"/>
                  </a:rPr>
                  <a:t>公共事業</a:t>
                </a:r>
                <a:r>
                  <a:rPr lang="ja-JP" altLang="en-US" sz="2000" dirty="0">
                    <a:solidFill>
                      <a:schemeClr val="bg1">
                        <a:lumMod val="50000"/>
                      </a:schemeClr>
                    </a:solidFill>
                    <a:latin typeface="Meiryo UI" panose="020B0604030504040204" pitchFamily="50" charset="-128"/>
                    <a:ea typeface="Meiryo UI" panose="020B0604030504040204" pitchFamily="50" charset="-128"/>
                  </a:rPr>
                  <a:t>において</a:t>
                </a:r>
                <a:endParaRPr lang="en-US" altLang="ja-JP" sz="2000" dirty="0">
                  <a:solidFill>
                    <a:schemeClr val="bg1">
                      <a:lumMod val="50000"/>
                    </a:schemeClr>
                  </a:solidFill>
                  <a:latin typeface="Meiryo UI" panose="020B0604030504040204" pitchFamily="50" charset="-128"/>
                  <a:ea typeface="Meiryo UI" panose="020B0604030504040204" pitchFamily="50" charset="-128"/>
                </a:endParaRPr>
              </a:p>
              <a:p>
                <a:pPr algn="ctr">
                  <a:defRPr/>
                </a:pPr>
                <a:r>
                  <a:rPr lang="ja-JP" altLang="en-US" sz="2000" dirty="0">
                    <a:solidFill>
                      <a:schemeClr val="bg1">
                        <a:lumMod val="50000"/>
                      </a:schemeClr>
                    </a:solidFill>
                    <a:latin typeface="Meiryo UI" panose="020B0604030504040204" pitchFamily="50" charset="-128"/>
                    <a:ea typeface="Meiryo UI" panose="020B0604030504040204" pitchFamily="50" charset="-128"/>
                  </a:rPr>
                  <a:t>積極的に活用していくためのシステムです。</a:t>
                </a:r>
                <a:endParaRPr lang="en-US" altLang="ja-JP" sz="2000" dirty="0">
                  <a:solidFill>
                    <a:schemeClr val="bg1">
                      <a:lumMod val="50000"/>
                    </a:schemeClr>
                  </a:solidFill>
                  <a:latin typeface="Meiryo UI" panose="020B0604030504040204" pitchFamily="50" charset="-128"/>
                  <a:ea typeface="Meiryo UI" panose="020B0604030504040204" pitchFamily="50" charset="-128"/>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B29BF4F-FDB5-EB5F-814D-C1A251870A35}"/>
              </a:ext>
            </a:extLst>
          </p:cNvPr>
          <p:cNvSpPr>
            <a:spLocks noGrp="1"/>
          </p:cNvSpPr>
          <p:nvPr>
            <p:ph type="title"/>
          </p:nvPr>
        </p:nvSpPr>
        <p:spPr>
          <a:xfrm>
            <a:off x="242888" y="115888"/>
            <a:ext cx="9202737" cy="339725"/>
          </a:xfrm>
        </p:spPr>
        <p:txBody>
          <a:bodyPr/>
          <a:lstStyle/>
          <a:p>
            <a:pPr>
              <a:defRPr/>
            </a:pP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会社概要</a:t>
            </a:r>
          </a:p>
        </p:txBody>
      </p:sp>
      <p:sp>
        <p:nvSpPr>
          <p:cNvPr id="4" name="フッター プレースホルダー 3">
            <a:extLst>
              <a:ext uri="{FF2B5EF4-FFF2-40B4-BE49-F238E27FC236}">
                <a16:creationId xmlns:a16="http://schemas.microsoft.com/office/drawing/2014/main" id="{7C7CB0E6-8D49-6071-88D7-9A9E94BBC560}"/>
              </a:ext>
            </a:extLst>
          </p:cNvPr>
          <p:cNvSpPr>
            <a:spLocks noGrp="1"/>
          </p:cNvSpPr>
          <p:nvPr>
            <p:ph type="ftr" sz="quarter" idx="10"/>
          </p:nvPr>
        </p:nvSpPr>
        <p:spPr/>
        <p:txBody>
          <a:bodyPr/>
          <a:lstStyle/>
          <a:p>
            <a:pPr>
              <a:defRPr/>
            </a:pPr>
            <a:r>
              <a:rPr lang="en-US" altLang="ja-JP"/>
              <a:t>Copyright(C)</a:t>
            </a:r>
            <a:r>
              <a:rPr lang="ja-JP" altLang="en-US"/>
              <a:t>　</a:t>
            </a:r>
            <a:r>
              <a:rPr lang="en-US" altLang="ja-JP"/>
              <a:t>PRIME</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7172" name="スライド番号プレースホルダー 4">
            <a:extLst>
              <a:ext uri="{FF2B5EF4-FFF2-40B4-BE49-F238E27FC236}">
                <a16:creationId xmlns:a16="http://schemas.microsoft.com/office/drawing/2014/main" id="{4D3085FC-50A2-57D5-3090-6768442E2CD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FA4D6ACB-8D8A-49BF-85EE-F1565670BC63}" type="slidenum">
              <a:rPr lang="ja-JP" altLang="en-US" sz="1800" smtClean="0">
                <a:solidFill>
                  <a:srgbClr val="898989"/>
                </a:solidFill>
              </a:rPr>
              <a:pPr>
                <a:spcBef>
                  <a:spcPct val="0"/>
                </a:spcBef>
                <a:buFontTx/>
                <a:buNone/>
              </a:pPr>
              <a:t>2</a:t>
            </a:fld>
            <a:endParaRPr lang="ja-JP" altLang="en-US" sz="1800">
              <a:solidFill>
                <a:srgbClr val="898989"/>
              </a:solidFill>
            </a:endParaRPr>
          </a:p>
        </p:txBody>
      </p:sp>
      <p:graphicFrame>
        <p:nvGraphicFramePr>
          <p:cNvPr id="8" name="コンテンツ プレースホルダー 3">
            <a:extLst>
              <a:ext uri="{FF2B5EF4-FFF2-40B4-BE49-F238E27FC236}">
                <a16:creationId xmlns:a16="http://schemas.microsoft.com/office/drawing/2014/main" id="{B8A3E657-B5D8-6137-2E41-CB5D6EFBFDE6}"/>
              </a:ext>
            </a:extLst>
          </p:cNvPr>
          <p:cNvGraphicFramePr>
            <a:graphicFrameLocks noGrp="1"/>
          </p:cNvGraphicFramePr>
          <p:nvPr>
            <p:ph idx="1"/>
          </p:nvPr>
        </p:nvGraphicFramePr>
        <p:xfrm>
          <a:off x="241300" y="869950"/>
          <a:ext cx="9742488" cy="5118100"/>
        </p:xfrm>
        <a:graphic>
          <a:graphicData uri="http://schemas.openxmlformats.org/drawingml/2006/table">
            <a:tbl>
              <a:tblPr firstRow="1" bandRow="1">
                <a:tableStyleId>{5C22544A-7EE6-4342-B048-85BDC9FD1C3A}</a:tableStyleId>
              </a:tblPr>
              <a:tblGrid>
                <a:gridCol w="1473597">
                  <a:extLst>
                    <a:ext uri="{9D8B030D-6E8A-4147-A177-3AD203B41FA5}">
                      <a16:colId xmlns:a16="http://schemas.microsoft.com/office/drawing/2014/main" val="20000"/>
                    </a:ext>
                  </a:extLst>
                </a:gridCol>
                <a:gridCol w="8268891">
                  <a:extLst>
                    <a:ext uri="{9D8B030D-6E8A-4147-A177-3AD203B41FA5}">
                      <a16:colId xmlns:a16="http://schemas.microsoft.com/office/drawing/2014/main" val="20001"/>
                    </a:ext>
                  </a:extLst>
                </a:gridCol>
              </a:tblGrid>
              <a:tr h="316093">
                <a:tc>
                  <a:txBody>
                    <a:bodyPr/>
                    <a:lstStyle/>
                    <a:p>
                      <a:pPr algn="ct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会社法人等番号</a:t>
                      </a:r>
                      <a:endParaRPr kumimoji="1" lang="en-US" altLang="ja-JP" sz="1400" b="0" dirty="0">
                        <a:solidFill>
                          <a:schemeClr val="bg1">
                            <a:lumMod val="50000"/>
                          </a:schemeClr>
                        </a:solidFill>
                        <a:latin typeface="Meiryo UI" panose="020B0604030504040204" pitchFamily="50" charset="-128"/>
                        <a:ea typeface="Meiryo UI" panose="020B0604030504040204" pitchFamily="50" charset="-128"/>
                      </a:endParaRPr>
                    </a:p>
                  </a:txBody>
                  <a:tcPr marT="45697" marB="45697" anchor="ctr">
                    <a:lnL w="12700" cap="flat" cmpd="sng" algn="ctr">
                      <a:solidFill>
                        <a:schemeClr val="bg1">
                          <a:lumMod val="50000"/>
                        </a:schemeClr>
                      </a:solidFill>
                      <a:prstDash val="dash"/>
                      <a:round/>
                      <a:headEnd type="none" w="med" len="med"/>
                      <a:tailEnd type="none" w="med" len="med"/>
                    </a:lnL>
                    <a:lnR w="12700" cap="flat" cmpd="sng" algn="ctr">
                      <a:solidFill>
                        <a:schemeClr val="bg1">
                          <a:lumMod val="50000"/>
                        </a:schemeClr>
                      </a:solidFill>
                      <a:prstDash val="dash"/>
                      <a:round/>
                      <a:headEnd type="none" w="med" len="med"/>
                      <a:tailEnd type="none" w="med" len="med"/>
                    </a:lnR>
                    <a:lnT w="12700" cap="flat" cmpd="sng" algn="ctr">
                      <a:solidFill>
                        <a:schemeClr val="bg1">
                          <a:lumMod val="50000"/>
                        </a:schemeClr>
                      </a:solidFill>
                      <a:prstDash val="dash"/>
                      <a:round/>
                      <a:headEnd type="none" w="med" len="med"/>
                      <a:tailEnd type="none" w="med" len="med"/>
                    </a:lnT>
                    <a:lnB w="1270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400" b="0" dirty="0">
                          <a:solidFill>
                            <a:schemeClr val="bg1">
                              <a:lumMod val="50000"/>
                            </a:schemeClr>
                          </a:solidFill>
                          <a:latin typeface="Meiryo UI" panose="020B0604030504040204" pitchFamily="50" charset="-128"/>
                          <a:ea typeface="Meiryo UI" panose="020B0604030504040204" pitchFamily="50" charset="-128"/>
                        </a:rPr>
                        <a:t>0104-01-138093</a:t>
                      </a:r>
                    </a:p>
                  </a:txBody>
                  <a:tcPr marT="45697" marB="45697" anchor="ctr">
                    <a:lnL w="12700" cap="flat" cmpd="sng" algn="ctr">
                      <a:solidFill>
                        <a:schemeClr val="bg1">
                          <a:lumMod val="50000"/>
                        </a:schemeClr>
                      </a:solidFill>
                      <a:prstDash val="dash"/>
                      <a:round/>
                      <a:headEnd type="none" w="med" len="med"/>
                      <a:tailEnd type="none" w="med" len="med"/>
                    </a:lnL>
                    <a:lnR w="12700" cap="flat" cmpd="sng" algn="ctr">
                      <a:solidFill>
                        <a:schemeClr val="bg1">
                          <a:lumMod val="50000"/>
                        </a:schemeClr>
                      </a:solidFill>
                      <a:prstDash val="dash"/>
                      <a:round/>
                      <a:headEnd type="none" w="med" len="med"/>
                      <a:tailEnd type="none" w="med" len="med"/>
                    </a:lnR>
                    <a:lnT w="12700" cap="flat" cmpd="sng" algn="ctr">
                      <a:solidFill>
                        <a:schemeClr val="bg1">
                          <a:lumMod val="50000"/>
                        </a:schemeClr>
                      </a:solidFill>
                      <a:prstDash val="dash"/>
                      <a:round/>
                      <a:headEnd type="none" w="med" len="med"/>
                      <a:tailEnd type="none" w="med" len="med"/>
                    </a:lnT>
                    <a:lnB w="1270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31533">
                <a:tc>
                  <a:txBody>
                    <a:bodyPr/>
                    <a:lstStyle/>
                    <a:p>
                      <a:pPr algn="ct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商号</a:t>
                      </a:r>
                      <a:endParaRPr kumimoji="1" lang="en-US" altLang="ja-JP" sz="1400" b="0" dirty="0">
                        <a:solidFill>
                          <a:schemeClr val="bg1">
                            <a:lumMod val="50000"/>
                          </a:schemeClr>
                        </a:solidFill>
                        <a:latin typeface="Meiryo UI" panose="020B0604030504040204" pitchFamily="50" charset="-128"/>
                        <a:ea typeface="Meiryo UI" panose="020B0604030504040204" pitchFamily="50" charset="-128"/>
                      </a:endParaRPr>
                    </a:p>
                  </a:txBody>
                  <a:tcPr marT="45697" marB="45697" anchor="ctr">
                    <a:lnL w="12700" cap="flat" cmpd="sng" algn="ctr">
                      <a:solidFill>
                        <a:schemeClr val="bg1">
                          <a:lumMod val="50000"/>
                        </a:schemeClr>
                      </a:solidFill>
                      <a:prstDash val="dash"/>
                      <a:round/>
                      <a:headEnd type="none" w="med" len="med"/>
                      <a:tailEnd type="none" w="med" len="med"/>
                    </a:lnL>
                    <a:lnR w="12700" cap="flat" cmpd="sng" algn="ctr">
                      <a:solidFill>
                        <a:schemeClr val="bg1">
                          <a:lumMod val="50000"/>
                        </a:schemeClr>
                      </a:solidFill>
                      <a:prstDash val="dash"/>
                      <a:round/>
                      <a:headEnd type="none" w="med" len="med"/>
                      <a:tailEnd type="none" w="med" len="med"/>
                    </a:lnR>
                    <a:lnT w="12700" cap="flat" cmpd="sng" algn="ctr">
                      <a:solidFill>
                        <a:schemeClr val="bg1">
                          <a:lumMod val="50000"/>
                        </a:schemeClr>
                      </a:solidFill>
                      <a:prstDash val="dash"/>
                      <a:round/>
                      <a:headEnd type="none" w="med" len="med"/>
                      <a:tailEnd type="none" w="med" len="med"/>
                    </a:lnT>
                    <a:lnB w="1270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en-US" altLang="ja-JP" sz="1400" b="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プライムエナテックジャパン株式会社　（</a:t>
                      </a:r>
                      <a:r>
                        <a:rPr kumimoji="1" lang="en-US" altLang="ja-JP" sz="1400" b="0" dirty="0">
                          <a:solidFill>
                            <a:schemeClr val="bg1">
                              <a:lumMod val="50000"/>
                            </a:schemeClr>
                          </a:solidFill>
                          <a:latin typeface="Meiryo UI" panose="020B0604030504040204" pitchFamily="50" charset="-128"/>
                          <a:ea typeface="Meiryo UI" panose="020B0604030504040204" pitchFamily="50" charset="-128"/>
                        </a:rPr>
                        <a:t>PRIME</a:t>
                      </a: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　</a:t>
                      </a:r>
                      <a:r>
                        <a:rPr kumimoji="1" lang="en-US" altLang="ja-JP" sz="1400" b="0" dirty="0">
                          <a:solidFill>
                            <a:schemeClr val="bg1">
                              <a:lumMod val="50000"/>
                            </a:schemeClr>
                          </a:solidFill>
                          <a:latin typeface="Meiryo UI" panose="020B0604030504040204" pitchFamily="50" charset="-128"/>
                          <a:ea typeface="Meiryo UI" panose="020B0604030504040204" pitchFamily="50" charset="-128"/>
                        </a:rPr>
                        <a:t>ENERTEK</a:t>
                      </a: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　</a:t>
                      </a:r>
                      <a:r>
                        <a:rPr kumimoji="1" lang="en-US" altLang="ja-JP" sz="1400" b="0" dirty="0">
                          <a:solidFill>
                            <a:schemeClr val="bg1">
                              <a:lumMod val="50000"/>
                            </a:schemeClr>
                          </a:solidFill>
                          <a:latin typeface="Meiryo UI" panose="020B0604030504040204" pitchFamily="50" charset="-128"/>
                          <a:ea typeface="Meiryo UI" panose="020B0604030504040204" pitchFamily="50" charset="-128"/>
                        </a:rPr>
                        <a:t>JAPAN</a:t>
                      </a: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　</a:t>
                      </a:r>
                      <a:r>
                        <a:rPr kumimoji="1" lang="en-US" altLang="ja-JP" sz="1400" b="0" dirty="0">
                          <a:solidFill>
                            <a:schemeClr val="bg1">
                              <a:lumMod val="50000"/>
                            </a:schemeClr>
                          </a:solidFill>
                          <a:latin typeface="Meiryo UI" panose="020B0604030504040204" pitchFamily="50" charset="-128"/>
                          <a:ea typeface="Meiryo UI" panose="020B0604030504040204" pitchFamily="50" charset="-128"/>
                        </a:rPr>
                        <a:t>CO.,LTD)</a:t>
                      </a:r>
                    </a:p>
                    <a:p>
                      <a:endParaRPr kumimoji="1" lang="en-US" altLang="ja-JP" sz="1400" b="0" dirty="0">
                        <a:solidFill>
                          <a:schemeClr val="bg1">
                            <a:lumMod val="50000"/>
                          </a:schemeClr>
                        </a:solidFill>
                        <a:latin typeface="Meiryo UI" panose="020B0604030504040204" pitchFamily="50" charset="-128"/>
                        <a:ea typeface="Meiryo UI" panose="020B0604030504040204" pitchFamily="50" charset="-128"/>
                      </a:endParaRPr>
                    </a:p>
                  </a:txBody>
                  <a:tcPr marT="45697" marB="45697" anchor="ctr">
                    <a:lnL w="12700" cap="flat" cmpd="sng" algn="ctr">
                      <a:solidFill>
                        <a:schemeClr val="bg1">
                          <a:lumMod val="50000"/>
                        </a:schemeClr>
                      </a:solidFill>
                      <a:prstDash val="dash"/>
                      <a:round/>
                      <a:headEnd type="none" w="med" len="med"/>
                      <a:tailEnd type="none" w="med" len="med"/>
                    </a:lnL>
                    <a:lnR w="12700" cap="flat" cmpd="sng" algn="ctr">
                      <a:solidFill>
                        <a:schemeClr val="bg1">
                          <a:lumMod val="50000"/>
                        </a:schemeClr>
                      </a:solidFill>
                      <a:prstDash val="dash"/>
                      <a:round/>
                      <a:headEnd type="none" w="med" len="med"/>
                      <a:tailEnd type="none" w="med" len="med"/>
                    </a:lnR>
                    <a:lnT w="12700" cap="flat" cmpd="sng" algn="ctr">
                      <a:solidFill>
                        <a:schemeClr val="bg1">
                          <a:lumMod val="50000"/>
                        </a:schemeClr>
                      </a:solidFill>
                      <a:prstDash val="dash"/>
                      <a:round/>
                      <a:headEnd type="none" w="med" len="med"/>
                      <a:tailEnd type="none" w="med" len="med"/>
                    </a:lnT>
                    <a:lnB w="1270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371672">
                <a:tc>
                  <a:txBody>
                    <a:bodyPr/>
                    <a:lstStyle/>
                    <a:p>
                      <a:pPr algn="ct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名古屋本社</a:t>
                      </a:r>
                      <a:endParaRPr kumimoji="1" lang="en-US" altLang="ja-JP" sz="1400" b="0" dirty="0">
                        <a:solidFill>
                          <a:schemeClr val="bg1">
                            <a:lumMod val="50000"/>
                          </a:schemeClr>
                        </a:solidFill>
                        <a:latin typeface="Meiryo UI" panose="020B0604030504040204" pitchFamily="50" charset="-128"/>
                        <a:ea typeface="Meiryo UI" panose="020B0604030504040204" pitchFamily="50" charset="-128"/>
                      </a:endParaRPr>
                    </a:p>
                    <a:p>
                      <a:pPr algn="ct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東京オフィス</a:t>
                      </a:r>
                    </a:p>
                  </a:txBody>
                  <a:tcPr marT="45697" marB="45697" anchor="ctr">
                    <a:lnL w="12700" cap="flat" cmpd="sng" algn="ctr">
                      <a:solidFill>
                        <a:schemeClr val="bg1">
                          <a:lumMod val="50000"/>
                        </a:schemeClr>
                      </a:solidFill>
                      <a:prstDash val="dash"/>
                      <a:round/>
                      <a:headEnd type="none" w="med" len="med"/>
                      <a:tailEnd type="none" w="med" len="med"/>
                    </a:lnL>
                    <a:lnR w="12700" cap="flat" cmpd="sng" algn="ctr">
                      <a:solidFill>
                        <a:schemeClr val="bg1">
                          <a:lumMod val="50000"/>
                        </a:schemeClr>
                      </a:solidFill>
                      <a:prstDash val="dash"/>
                      <a:round/>
                      <a:headEnd type="none" w="med" len="med"/>
                      <a:tailEnd type="none" w="med" len="med"/>
                    </a:lnR>
                    <a:lnT w="12700" cap="flat" cmpd="sng" algn="ctr">
                      <a:solidFill>
                        <a:schemeClr val="bg1">
                          <a:lumMod val="50000"/>
                        </a:schemeClr>
                      </a:solidFill>
                      <a:prstDash val="dash"/>
                      <a:round/>
                      <a:headEnd type="none" w="med" len="med"/>
                      <a:tailEnd type="none" w="med" len="med"/>
                    </a:lnT>
                    <a:lnB w="1270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en-US" altLang="ja-JP" sz="1400" b="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a:t>
                      </a:r>
                      <a:r>
                        <a:rPr kumimoji="1" lang="en-US" altLang="ja-JP" sz="1400" b="0" dirty="0">
                          <a:solidFill>
                            <a:schemeClr val="bg1">
                              <a:lumMod val="50000"/>
                            </a:schemeClr>
                          </a:solidFill>
                          <a:latin typeface="Meiryo UI" panose="020B0604030504040204" pitchFamily="50" charset="-128"/>
                          <a:ea typeface="Meiryo UI" panose="020B0604030504040204" pitchFamily="50" charset="-128"/>
                        </a:rPr>
                        <a:t>454-0836</a:t>
                      </a:r>
                    </a:p>
                    <a:p>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名古屋市中川区福船町</a:t>
                      </a:r>
                      <a:r>
                        <a:rPr kumimoji="1" lang="en-US" altLang="ja-JP" sz="1400" b="0" dirty="0">
                          <a:solidFill>
                            <a:schemeClr val="bg1">
                              <a:lumMod val="50000"/>
                            </a:schemeClr>
                          </a:solidFill>
                          <a:latin typeface="Meiryo UI" panose="020B0604030504040204" pitchFamily="50" charset="-128"/>
                          <a:ea typeface="Meiryo UI" panose="020B0604030504040204" pitchFamily="50" charset="-128"/>
                        </a:rPr>
                        <a:t>3</a:t>
                      </a: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丁目</a:t>
                      </a:r>
                      <a:r>
                        <a:rPr kumimoji="1" lang="en-US" altLang="ja-JP" sz="1400" b="0" dirty="0">
                          <a:solidFill>
                            <a:schemeClr val="bg1">
                              <a:lumMod val="50000"/>
                            </a:schemeClr>
                          </a:solidFill>
                          <a:latin typeface="Meiryo UI" panose="020B0604030504040204" pitchFamily="50" charset="-128"/>
                          <a:ea typeface="Meiryo UI" panose="020B0604030504040204" pitchFamily="50" charset="-128"/>
                        </a:rPr>
                        <a:t>1</a:t>
                      </a: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番地</a:t>
                      </a:r>
                      <a:endParaRPr kumimoji="1" lang="en-US" altLang="ja-JP" sz="1400" b="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a:t>
                      </a:r>
                      <a:r>
                        <a:rPr kumimoji="1" lang="en-US" altLang="ja-JP" sz="1400" b="0" dirty="0">
                          <a:solidFill>
                            <a:schemeClr val="bg1">
                              <a:lumMod val="50000"/>
                            </a:schemeClr>
                          </a:solidFill>
                          <a:latin typeface="Meiryo UI" panose="020B0604030504040204" pitchFamily="50" charset="-128"/>
                          <a:ea typeface="Meiryo UI" panose="020B0604030504040204" pitchFamily="50" charset="-128"/>
                        </a:rPr>
                        <a:t>105-0014</a:t>
                      </a:r>
                    </a:p>
                    <a:p>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東京都港区芝</a:t>
                      </a:r>
                      <a:r>
                        <a:rPr kumimoji="1" lang="en-US" altLang="ja-JP" sz="1400" b="0" dirty="0">
                          <a:solidFill>
                            <a:schemeClr val="bg1">
                              <a:lumMod val="50000"/>
                            </a:schemeClr>
                          </a:solidFill>
                          <a:latin typeface="Meiryo UI" panose="020B0604030504040204" pitchFamily="50" charset="-128"/>
                          <a:ea typeface="Meiryo UI" panose="020B0604030504040204" pitchFamily="50" charset="-128"/>
                        </a:rPr>
                        <a:t>3</a:t>
                      </a: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丁目</a:t>
                      </a:r>
                      <a:r>
                        <a:rPr kumimoji="1" lang="en-US" altLang="ja-JP" sz="1400" b="0" dirty="0">
                          <a:solidFill>
                            <a:schemeClr val="bg1">
                              <a:lumMod val="50000"/>
                            </a:schemeClr>
                          </a:solidFill>
                          <a:latin typeface="Meiryo UI" panose="020B0604030504040204" pitchFamily="50" charset="-128"/>
                          <a:ea typeface="Meiryo UI" panose="020B0604030504040204" pitchFamily="50" charset="-128"/>
                        </a:rPr>
                        <a:t>5</a:t>
                      </a: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番</a:t>
                      </a:r>
                      <a:r>
                        <a:rPr kumimoji="1" lang="en-US" altLang="ja-JP" sz="1400" b="0" dirty="0">
                          <a:solidFill>
                            <a:schemeClr val="bg1">
                              <a:lumMod val="50000"/>
                            </a:schemeClr>
                          </a:solidFill>
                          <a:latin typeface="Meiryo UI" panose="020B0604030504040204" pitchFamily="50" charset="-128"/>
                          <a:ea typeface="Meiryo UI" panose="020B0604030504040204" pitchFamily="50" charset="-128"/>
                        </a:rPr>
                        <a:t>3</a:t>
                      </a: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号　金子ビル</a:t>
                      </a:r>
                      <a:r>
                        <a:rPr kumimoji="1" lang="en-US" altLang="ja-JP" sz="1400" b="0" dirty="0">
                          <a:solidFill>
                            <a:schemeClr val="bg1">
                              <a:lumMod val="50000"/>
                            </a:schemeClr>
                          </a:solidFill>
                          <a:latin typeface="Meiryo UI" panose="020B0604030504040204" pitchFamily="50" charset="-128"/>
                          <a:ea typeface="Meiryo UI" panose="020B0604030504040204" pitchFamily="50" charset="-128"/>
                        </a:rPr>
                        <a:t>5</a:t>
                      </a: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階</a:t>
                      </a:r>
                      <a:endParaRPr kumimoji="1" lang="en-US" altLang="ja-JP" sz="1400" b="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b="0" dirty="0">
                        <a:solidFill>
                          <a:schemeClr val="bg1">
                            <a:lumMod val="50000"/>
                          </a:schemeClr>
                        </a:solidFill>
                        <a:latin typeface="Meiryo UI" panose="020B0604030504040204" pitchFamily="50" charset="-128"/>
                        <a:ea typeface="Meiryo UI" panose="020B0604030504040204" pitchFamily="50" charset="-128"/>
                      </a:endParaRPr>
                    </a:p>
                  </a:txBody>
                  <a:tcPr marT="45697" marB="45697">
                    <a:lnL w="12700" cap="flat" cmpd="sng" algn="ctr">
                      <a:solidFill>
                        <a:schemeClr val="bg1">
                          <a:lumMod val="50000"/>
                        </a:schemeClr>
                      </a:solidFill>
                      <a:prstDash val="dash"/>
                      <a:round/>
                      <a:headEnd type="none" w="med" len="med"/>
                      <a:tailEnd type="none" w="med" len="med"/>
                    </a:lnL>
                    <a:lnR w="12700" cap="flat" cmpd="sng" algn="ctr">
                      <a:solidFill>
                        <a:schemeClr val="bg1">
                          <a:lumMod val="50000"/>
                        </a:schemeClr>
                      </a:solidFill>
                      <a:prstDash val="dash"/>
                      <a:round/>
                      <a:headEnd type="none" w="med" len="med"/>
                      <a:tailEnd type="none" w="med" len="med"/>
                    </a:lnR>
                    <a:lnT w="12700" cap="flat" cmpd="sng" algn="ctr">
                      <a:solidFill>
                        <a:schemeClr val="bg1">
                          <a:lumMod val="50000"/>
                        </a:schemeClr>
                      </a:solidFill>
                      <a:prstDash val="dash"/>
                      <a:round/>
                      <a:headEnd type="none" w="med" len="med"/>
                      <a:tailEnd type="none" w="med" len="med"/>
                    </a:lnT>
                    <a:lnB w="1270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18154">
                <a:tc>
                  <a:txBody>
                    <a:bodyPr/>
                    <a:lstStyle/>
                    <a:p>
                      <a:pPr algn="ct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代表者</a:t>
                      </a:r>
                    </a:p>
                  </a:txBody>
                  <a:tcPr marT="45697" marB="45697" anchor="ctr">
                    <a:lnL w="12700" cap="flat" cmpd="sng" algn="ctr">
                      <a:solidFill>
                        <a:schemeClr val="bg1">
                          <a:lumMod val="50000"/>
                        </a:schemeClr>
                      </a:solidFill>
                      <a:prstDash val="dash"/>
                      <a:round/>
                      <a:headEnd type="none" w="med" len="med"/>
                      <a:tailEnd type="none" w="med" len="med"/>
                    </a:lnL>
                    <a:lnR w="12700" cap="flat" cmpd="sng" algn="ctr">
                      <a:solidFill>
                        <a:schemeClr val="bg1">
                          <a:lumMod val="50000"/>
                        </a:schemeClr>
                      </a:solidFill>
                      <a:prstDash val="dash"/>
                      <a:round/>
                      <a:headEnd type="none" w="med" len="med"/>
                      <a:tailEnd type="none" w="med" len="med"/>
                    </a:lnR>
                    <a:lnT w="12700" cap="flat" cmpd="sng" algn="ctr">
                      <a:solidFill>
                        <a:schemeClr val="bg1">
                          <a:lumMod val="50000"/>
                        </a:schemeClr>
                      </a:solidFill>
                      <a:prstDash val="dash"/>
                      <a:round/>
                      <a:headEnd type="none" w="med" len="med"/>
                      <a:tailEnd type="none" w="med" len="med"/>
                    </a:lnT>
                    <a:lnB w="1270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代表取締役社長　矢追和彦</a:t>
                      </a:r>
                      <a:endParaRPr kumimoji="1" lang="en-US" altLang="ja-JP" sz="1400" b="0" dirty="0">
                        <a:solidFill>
                          <a:schemeClr val="bg1">
                            <a:lumMod val="50000"/>
                          </a:schemeClr>
                        </a:solidFill>
                        <a:latin typeface="Meiryo UI" panose="020B0604030504040204" pitchFamily="50" charset="-128"/>
                        <a:ea typeface="Meiryo UI" panose="020B0604030504040204" pitchFamily="50" charset="-128"/>
                      </a:endParaRPr>
                    </a:p>
                  </a:txBody>
                  <a:tcPr marT="45697" marB="45697" anchor="ctr">
                    <a:lnL w="12700" cap="flat" cmpd="sng" algn="ctr">
                      <a:solidFill>
                        <a:schemeClr val="bg1">
                          <a:lumMod val="50000"/>
                        </a:schemeClr>
                      </a:solidFill>
                      <a:prstDash val="dash"/>
                      <a:round/>
                      <a:headEnd type="none" w="med" len="med"/>
                      <a:tailEnd type="none" w="med" len="med"/>
                    </a:lnL>
                    <a:lnR w="12700" cap="flat" cmpd="sng" algn="ctr">
                      <a:solidFill>
                        <a:schemeClr val="bg1">
                          <a:lumMod val="50000"/>
                        </a:schemeClr>
                      </a:solidFill>
                      <a:prstDash val="dash"/>
                      <a:round/>
                      <a:headEnd type="none" w="med" len="med"/>
                      <a:tailEnd type="none" w="med" len="med"/>
                    </a:lnR>
                    <a:lnT w="12700" cap="flat" cmpd="sng" algn="ctr">
                      <a:solidFill>
                        <a:schemeClr val="bg1">
                          <a:lumMod val="50000"/>
                        </a:schemeClr>
                      </a:solidFill>
                      <a:prstDash val="dash"/>
                      <a:round/>
                      <a:headEnd type="none" w="med" len="med"/>
                      <a:tailEnd type="none" w="med" len="med"/>
                    </a:lnT>
                    <a:lnB w="1270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04774">
                <a:tc>
                  <a:txBody>
                    <a:bodyPr/>
                    <a:lstStyle/>
                    <a:p>
                      <a:pPr algn="ct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設立年月</a:t>
                      </a:r>
                      <a:endParaRPr kumimoji="1" lang="en-US" altLang="ja-JP" sz="1400" b="0" dirty="0">
                        <a:solidFill>
                          <a:schemeClr val="bg1">
                            <a:lumMod val="50000"/>
                          </a:schemeClr>
                        </a:solidFill>
                        <a:latin typeface="Meiryo UI" panose="020B0604030504040204" pitchFamily="50" charset="-128"/>
                        <a:ea typeface="Meiryo UI" panose="020B0604030504040204" pitchFamily="50" charset="-128"/>
                      </a:endParaRPr>
                    </a:p>
                  </a:txBody>
                  <a:tcPr marT="45697" marB="45697" anchor="ctr">
                    <a:lnL w="12700" cap="flat" cmpd="sng" algn="ctr">
                      <a:solidFill>
                        <a:schemeClr val="bg1">
                          <a:lumMod val="50000"/>
                        </a:schemeClr>
                      </a:solidFill>
                      <a:prstDash val="dash"/>
                      <a:round/>
                      <a:headEnd type="none" w="med" len="med"/>
                      <a:tailEnd type="none" w="med" len="med"/>
                    </a:lnL>
                    <a:lnR w="12700" cap="flat" cmpd="sng" algn="ctr">
                      <a:solidFill>
                        <a:schemeClr val="bg1">
                          <a:lumMod val="50000"/>
                        </a:schemeClr>
                      </a:solidFill>
                      <a:prstDash val="dash"/>
                      <a:round/>
                      <a:headEnd type="none" w="med" len="med"/>
                      <a:tailEnd type="none" w="med" len="med"/>
                    </a:lnR>
                    <a:lnT w="12700" cap="flat" cmpd="sng" algn="ctr">
                      <a:solidFill>
                        <a:schemeClr val="bg1">
                          <a:lumMod val="50000"/>
                        </a:schemeClr>
                      </a:solidFill>
                      <a:prstDash val="dash"/>
                      <a:round/>
                      <a:headEnd type="none" w="med" len="med"/>
                      <a:tailEnd type="none" w="med" len="med"/>
                    </a:lnT>
                    <a:lnB w="1270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平成</a:t>
                      </a:r>
                      <a:r>
                        <a:rPr kumimoji="1" lang="en-US" altLang="ja-JP" sz="1400" b="0" dirty="0">
                          <a:solidFill>
                            <a:schemeClr val="bg1">
                              <a:lumMod val="50000"/>
                            </a:schemeClr>
                          </a:solidFill>
                          <a:latin typeface="Meiryo UI" panose="020B0604030504040204" pitchFamily="50" charset="-128"/>
                          <a:ea typeface="Meiryo UI" panose="020B0604030504040204" pitchFamily="50" charset="-128"/>
                        </a:rPr>
                        <a:t>30</a:t>
                      </a: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年４月</a:t>
                      </a:r>
                      <a:r>
                        <a:rPr kumimoji="1" lang="en-US" altLang="ja-JP" sz="1400" b="0" dirty="0">
                          <a:solidFill>
                            <a:schemeClr val="bg1">
                              <a:lumMod val="50000"/>
                            </a:schemeClr>
                          </a:solidFill>
                          <a:latin typeface="Meiryo UI" panose="020B0604030504040204" pitchFamily="50" charset="-128"/>
                          <a:ea typeface="Meiryo UI" panose="020B0604030504040204" pitchFamily="50" charset="-128"/>
                        </a:rPr>
                        <a:t>24</a:t>
                      </a: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日</a:t>
                      </a:r>
                      <a:endParaRPr kumimoji="1" lang="en-US" altLang="ja-JP" sz="1400" b="0" dirty="0">
                        <a:solidFill>
                          <a:schemeClr val="bg1">
                            <a:lumMod val="50000"/>
                          </a:schemeClr>
                        </a:solidFill>
                        <a:latin typeface="Meiryo UI" panose="020B0604030504040204" pitchFamily="50" charset="-128"/>
                        <a:ea typeface="Meiryo UI" panose="020B0604030504040204" pitchFamily="50" charset="-128"/>
                      </a:endParaRPr>
                    </a:p>
                  </a:txBody>
                  <a:tcPr marT="45697" marB="45697" anchor="ctr">
                    <a:lnL w="12700" cap="flat" cmpd="sng" algn="ctr">
                      <a:solidFill>
                        <a:schemeClr val="bg1">
                          <a:lumMod val="50000"/>
                        </a:schemeClr>
                      </a:solidFill>
                      <a:prstDash val="dash"/>
                      <a:round/>
                      <a:headEnd type="none" w="med" len="med"/>
                      <a:tailEnd type="none" w="med" len="med"/>
                    </a:lnL>
                    <a:lnR w="12700" cap="flat" cmpd="sng" algn="ctr">
                      <a:solidFill>
                        <a:schemeClr val="bg1">
                          <a:lumMod val="50000"/>
                        </a:schemeClr>
                      </a:solidFill>
                      <a:prstDash val="dash"/>
                      <a:round/>
                      <a:headEnd type="none" w="med" len="med"/>
                      <a:tailEnd type="none" w="med" len="med"/>
                    </a:lnR>
                    <a:lnT w="12700" cap="flat" cmpd="sng" algn="ctr">
                      <a:solidFill>
                        <a:schemeClr val="bg1">
                          <a:lumMod val="50000"/>
                        </a:schemeClr>
                      </a:solidFill>
                      <a:prstDash val="dash"/>
                      <a:round/>
                      <a:headEnd type="none" w="med" len="med"/>
                      <a:tailEnd type="none" w="med" len="med"/>
                    </a:lnT>
                    <a:lnB w="1270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04774">
                <a:tc>
                  <a:txBody>
                    <a:bodyPr/>
                    <a:lstStyle/>
                    <a:p>
                      <a:pPr algn="ct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資本金</a:t>
                      </a:r>
                    </a:p>
                  </a:txBody>
                  <a:tcPr marT="45697" marB="45697" anchor="ctr">
                    <a:lnL w="12700" cap="flat" cmpd="sng" algn="ctr">
                      <a:solidFill>
                        <a:schemeClr val="bg1">
                          <a:lumMod val="50000"/>
                        </a:schemeClr>
                      </a:solidFill>
                      <a:prstDash val="dash"/>
                      <a:round/>
                      <a:headEnd type="none" w="med" len="med"/>
                      <a:tailEnd type="none" w="med" len="med"/>
                    </a:lnL>
                    <a:lnR w="12700" cap="flat" cmpd="sng" algn="ctr">
                      <a:solidFill>
                        <a:schemeClr val="bg1">
                          <a:lumMod val="50000"/>
                        </a:schemeClr>
                      </a:solidFill>
                      <a:prstDash val="dash"/>
                      <a:round/>
                      <a:headEnd type="none" w="med" len="med"/>
                      <a:tailEnd type="none" w="med" len="med"/>
                    </a:lnR>
                    <a:lnT w="12700" cap="flat" cmpd="sng" algn="ctr">
                      <a:solidFill>
                        <a:schemeClr val="bg1">
                          <a:lumMod val="50000"/>
                        </a:schemeClr>
                      </a:solidFill>
                      <a:prstDash val="dash"/>
                      <a:round/>
                      <a:headEnd type="none" w="med" len="med"/>
                      <a:tailEnd type="none" w="med" len="med"/>
                    </a:lnT>
                    <a:lnB w="1270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５</a:t>
                      </a:r>
                      <a:r>
                        <a:rPr kumimoji="1" lang="en-US" altLang="ja-JP" sz="1400" b="0" dirty="0">
                          <a:solidFill>
                            <a:schemeClr val="bg1">
                              <a:lumMod val="50000"/>
                            </a:schemeClr>
                          </a:solidFill>
                          <a:latin typeface="Meiryo UI" panose="020B0604030504040204" pitchFamily="50" charset="-128"/>
                          <a:ea typeface="Meiryo UI" panose="020B0604030504040204" pitchFamily="50" charset="-128"/>
                        </a:rPr>
                        <a:t>000</a:t>
                      </a: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万円　</a:t>
                      </a:r>
                      <a:endParaRPr kumimoji="1" lang="en-US" altLang="ja-JP" sz="1400" b="0" dirty="0">
                        <a:solidFill>
                          <a:schemeClr val="bg1">
                            <a:lumMod val="50000"/>
                          </a:schemeClr>
                        </a:solidFill>
                        <a:latin typeface="Meiryo UI" panose="020B0604030504040204" pitchFamily="50" charset="-128"/>
                        <a:ea typeface="Meiryo UI" panose="020B0604030504040204" pitchFamily="50" charset="-128"/>
                      </a:endParaRPr>
                    </a:p>
                  </a:txBody>
                  <a:tcPr marT="45697" marB="45697" anchor="ctr">
                    <a:lnL w="12700" cap="flat" cmpd="sng" algn="ctr">
                      <a:solidFill>
                        <a:schemeClr val="bg1">
                          <a:lumMod val="50000"/>
                        </a:schemeClr>
                      </a:solidFill>
                      <a:prstDash val="dash"/>
                      <a:round/>
                      <a:headEnd type="none" w="med" len="med"/>
                      <a:tailEnd type="none" w="med" len="med"/>
                    </a:lnL>
                    <a:lnR w="12700" cap="flat" cmpd="sng" algn="ctr">
                      <a:solidFill>
                        <a:schemeClr val="bg1">
                          <a:lumMod val="50000"/>
                        </a:schemeClr>
                      </a:solidFill>
                      <a:prstDash val="dash"/>
                      <a:round/>
                      <a:headEnd type="none" w="med" len="med"/>
                      <a:tailEnd type="none" w="med" len="med"/>
                    </a:lnR>
                    <a:lnT w="12700" cap="flat" cmpd="sng" algn="ctr">
                      <a:solidFill>
                        <a:schemeClr val="bg1">
                          <a:lumMod val="50000"/>
                        </a:schemeClr>
                      </a:solidFill>
                      <a:prstDash val="dash"/>
                      <a:round/>
                      <a:headEnd type="none" w="med" len="med"/>
                      <a:tailEnd type="none" w="med" len="med"/>
                    </a:lnT>
                    <a:lnB w="1270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04774">
                <a:tc>
                  <a:txBody>
                    <a:bodyPr/>
                    <a:lstStyle/>
                    <a:p>
                      <a:pPr algn="ct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取引先銀行</a:t>
                      </a:r>
                    </a:p>
                  </a:txBody>
                  <a:tcPr marT="45697" marB="45697" anchor="ctr">
                    <a:lnL w="12700" cap="flat" cmpd="sng" algn="ctr">
                      <a:solidFill>
                        <a:schemeClr val="bg1">
                          <a:lumMod val="50000"/>
                        </a:schemeClr>
                      </a:solidFill>
                      <a:prstDash val="dash"/>
                      <a:round/>
                      <a:headEnd type="none" w="med" len="med"/>
                      <a:tailEnd type="none" w="med" len="med"/>
                    </a:lnL>
                    <a:lnR w="12700" cap="flat" cmpd="sng" algn="ctr">
                      <a:solidFill>
                        <a:schemeClr val="bg1">
                          <a:lumMod val="50000"/>
                        </a:schemeClr>
                      </a:solidFill>
                      <a:prstDash val="dash"/>
                      <a:round/>
                      <a:headEnd type="none" w="med" len="med"/>
                      <a:tailEnd type="none" w="med" len="med"/>
                    </a:lnR>
                    <a:lnT w="12700" cap="flat" cmpd="sng" algn="ctr">
                      <a:solidFill>
                        <a:schemeClr val="bg1">
                          <a:lumMod val="50000"/>
                        </a:schemeClr>
                      </a:solidFill>
                      <a:prstDash val="dash"/>
                      <a:round/>
                      <a:headEnd type="none" w="med" len="med"/>
                      <a:tailEnd type="none" w="med" len="med"/>
                    </a:lnT>
                    <a:lnB w="1270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三菱</a:t>
                      </a:r>
                      <a:r>
                        <a:rPr kumimoji="1" lang="en-US" altLang="ja-JP" sz="1400" b="0" dirty="0">
                          <a:solidFill>
                            <a:schemeClr val="bg1">
                              <a:lumMod val="50000"/>
                            </a:schemeClr>
                          </a:solidFill>
                          <a:latin typeface="Meiryo UI" panose="020B0604030504040204" pitchFamily="50" charset="-128"/>
                          <a:ea typeface="Meiryo UI" panose="020B0604030504040204" pitchFamily="50" charset="-128"/>
                        </a:rPr>
                        <a:t>UFJ</a:t>
                      </a: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銀行　金山支店</a:t>
                      </a:r>
                    </a:p>
                  </a:txBody>
                  <a:tcPr marT="45697" marB="45697" anchor="ctr">
                    <a:lnL w="12700" cap="flat" cmpd="sng" algn="ctr">
                      <a:solidFill>
                        <a:schemeClr val="bg1">
                          <a:lumMod val="50000"/>
                        </a:schemeClr>
                      </a:solidFill>
                      <a:prstDash val="dash"/>
                      <a:round/>
                      <a:headEnd type="none" w="med" len="med"/>
                      <a:tailEnd type="none" w="med" len="med"/>
                    </a:lnL>
                    <a:lnR w="12700" cap="flat" cmpd="sng" algn="ctr">
                      <a:solidFill>
                        <a:schemeClr val="bg1">
                          <a:lumMod val="50000"/>
                        </a:schemeClr>
                      </a:solidFill>
                      <a:prstDash val="dash"/>
                      <a:round/>
                      <a:headEnd type="none" w="med" len="med"/>
                      <a:tailEnd type="none" w="med" len="med"/>
                    </a:lnR>
                    <a:lnT w="12700" cap="flat" cmpd="sng" algn="ctr">
                      <a:solidFill>
                        <a:schemeClr val="bg1">
                          <a:lumMod val="50000"/>
                        </a:schemeClr>
                      </a:solidFill>
                      <a:prstDash val="dash"/>
                      <a:round/>
                      <a:headEnd type="none" w="med" len="med"/>
                      <a:tailEnd type="none" w="med" len="med"/>
                    </a:lnT>
                    <a:lnB w="1270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266326">
                <a:tc>
                  <a:txBody>
                    <a:bodyPr/>
                    <a:lstStyle/>
                    <a:p>
                      <a:pPr algn="ct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事業内容</a:t>
                      </a:r>
                    </a:p>
                  </a:txBody>
                  <a:tcPr marT="45697" marB="45697" anchor="ctr">
                    <a:lnL w="12700" cap="flat" cmpd="sng" algn="ctr">
                      <a:solidFill>
                        <a:schemeClr val="bg1">
                          <a:lumMod val="50000"/>
                        </a:schemeClr>
                      </a:solidFill>
                      <a:prstDash val="dash"/>
                      <a:round/>
                      <a:headEnd type="none" w="med" len="med"/>
                      <a:tailEnd type="none" w="med" len="med"/>
                    </a:lnL>
                    <a:lnR w="12700" cap="flat" cmpd="sng" algn="ctr">
                      <a:solidFill>
                        <a:schemeClr val="bg1">
                          <a:lumMod val="50000"/>
                        </a:schemeClr>
                      </a:solidFill>
                      <a:prstDash val="dash"/>
                      <a:round/>
                      <a:headEnd type="none" w="med" len="med"/>
                      <a:tailEnd type="none" w="med" len="med"/>
                    </a:lnR>
                    <a:lnT w="12700" cap="flat" cmpd="sng" algn="ctr">
                      <a:solidFill>
                        <a:schemeClr val="bg1">
                          <a:lumMod val="50000"/>
                        </a:schemeClr>
                      </a:solidFill>
                      <a:prstDash val="dash"/>
                      <a:round/>
                      <a:headEnd type="none" w="med" len="med"/>
                      <a:tailEnd type="none" w="med" len="med"/>
                    </a:lnT>
                    <a:lnB w="1270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・ハイブリッド断熱材の輸入及び販売</a:t>
                      </a:r>
                      <a:endParaRPr kumimoji="1" lang="en-US" altLang="ja-JP" sz="1400" b="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・保温、保冷のための断熱材、遮熱材、蓄熱材の販売</a:t>
                      </a:r>
                      <a:endParaRPr kumimoji="1" lang="en-US" altLang="ja-JP" sz="1400" b="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・建築材料の販売</a:t>
                      </a:r>
                      <a:endParaRPr kumimoji="1" lang="en-US" altLang="ja-JP" sz="1400" b="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・抗菌・抗ウィルス・防カビ剤の販売</a:t>
                      </a:r>
                      <a:endParaRPr kumimoji="1" lang="en-US" altLang="ja-JP" sz="1400" b="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・抗菌塗料の販売</a:t>
                      </a:r>
                      <a:endParaRPr kumimoji="1" lang="en-US" altLang="ja-JP" sz="1400" b="0" dirty="0">
                        <a:solidFill>
                          <a:schemeClr val="bg1">
                            <a:lumMod val="50000"/>
                          </a:schemeClr>
                        </a:solidFill>
                        <a:latin typeface="Meiryo UI" panose="020B0604030504040204" pitchFamily="50" charset="-128"/>
                        <a:ea typeface="Meiryo UI" panose="020B0604030504040204" pitchFamily="50" charset="-128"/>
                      </a:endParaRPr>
                    </a:p>
                  </a:txBody>
                  <a:tcPr marT="45697" marB="45697" anchor="ctr">
                    <a:lnL w="12700" cap="flat" cmpd="sng" algn="ctr">
                      <a:solidFill>
                        <a:schemeClr val="bg1">
                          <a:lumMod val="50000"/>
                        </a:schemeClr>
                      </a:solidFill>
                      <a:prstDash val="dash"/>
                      <a:round/>
                      <a:headEnd type="none" w="med" len="med"/>
                      <a:tailEnd type="none" w="med" len="med"/>
                    </a:lnL>
                    <a:lnR w="12700" cap="flat" cmpd="sng" algn="ctr">
                      <a:solidFill>
                        <a:schemeClr val="bg1">
                          <a:lumMod val="50000"/>
                        </a:schemeClr>
                      </a:solidFill>
                      <a:prstDash val="dash"/>
                      <a:round/>
                      <a:headEnd type="none" w="med" len="med"/>
                      <a:tailEnd type="none" w="med" len="med"/>
                    </a:lnR>
                    <a:lnT w="12700" cap="flat" cmpd="sng" algn="ctr">
                      <a:solidFill>
                        <a:schemeClr val="bg1">
                          <a:lumMod val="50000"/>
                        </a:schemeClr>
                      </a:solidFill>
                      <a:prstDash val="dash"/>
                      <a:round/>
                      <a:headEnd type="none" w="med" len="med"/>
                      <a:tailEnd type="none" w="med" len="med"/>
                    </a:lnT>
                    <a:lnB w="1270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C07587F5-0F1A-8BCD-1FF0-497F80FA23B9}"/>
              </a:ext>
            </a:extLst>
          </p:cNvPr>
          <p:cNvSpPr>
            <a:spLocks noGrp="1"/>
          </p:cNvSpPr>
          <p:nvPr>
            <p:ph type="ftr" sz="quarter" idx="10"/>
          </p:nvPr>
        </p:nvSpPr>
        <p:spPr/>
        <p:txBody>
          <a:bodyPr/>
          <a:lstStyle/>
          <a:p>
            <a:pPr>
              <a:defRPr/>
            </a:pPr>
            <a:r>
              <a:rPr lang="en-US" altLang="ja-JP"/>
              <a:t>Copyright(C)</a:t>
            </a:r>
            <a:r>
              <a:rPr lang="ja-JP" altLang="en-US"/>
              <a:t>　</a:t>
            </a:r>
            <a:r>
              <a:rPr lang="en-US" altLang="ja-JP"/>
              <a:t>PRIME</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34819" name="スライド番号プレースホルダー 4">
            <a:extLst>
              <a:ext uri="{FF2B5EF4-FFF2-40B4-BE49-F238E27FC236}">
                <a16:creationId xmlns:a16="http://schemas.microsoft.com/office/drawing/2014/main" id="{BD5BE82D-E344-E5D3-8C12-DC2D9935F0C9}"/>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C68857F3-6D31-4B58-B310-8EDBE4EF1AE6}" type="slidenum">
              <a:rPr lang="ja-JP" altLang="en-US" sz="1800" smtClean="0">
                <a:solidFill>
                  <a:srgbClr val="898989"/>
                </a:solidFill>
              </a:rPr>
              <a:pPr>
                <a:spcBef>
                  <a:spcPct val="0"/>
                </a:spcBef>
                <a:buFontTx/>
                <a:buNone/>
              </a:pPr>
              <a:t>29</a:t>
            </a:fld>
            <a:endParaRPr lang="ja-JP" altLang="en-US" sz="1800">
              <a:solidFill>
                <a:srgbClr val="898989"/>
              </a:solidFill>
            </a:endParaRPr>
          </a:p>
        </p:txBody>
      </p:sp>
      <p:sp>
        <p:nvSpPr>
          <p:cNvPr id="5" name="タイトル 2">
            <a:extLst>
              <a:ext uri="{FF2B5EF4-FFF2-40B4-BE49-F238E27FC236}">
                <a16:creationId xmlns:a16="http://schemas.microsoft.com/office/drawing/2014/main" id="{8E00C79A-4003-95B5-1B4A-F29D64892A0B}"/>
              </a:ext>
            </a:extLst>
          </p:cNvPr>
          <p:cNvSpPr>
            <a:spLocks noGrp="1"/>
          </p:cNvSpPr>
          <p:nvPr>
            <p:ph type="title"/>
          </p:nvPr>
        </p:nvSpPr>
        <p:spPr>
          <a:xfrm>
            <a:off x="242888" y="115888"/>
            <a:ext cx="9202737" cy="339725"/>
          </a:xfrm>
        </p:spPr>
        <p:txBody>
          <a:bodyPr/>
          <a:lstStyle/>
          <a:p>
            <a:pPr>
              <a:defRPr/>
            </a:pPr>
            <a:r>
              <a:rPr lang="en-US" altLang="ja-JP" dirty="0">
                <a:latin typeface="Meiryo UI" panose="020B0604030504040204" pitchFamily="50" charset="-128"/>
                <a:ea typeface="Meiryo UI" panose="020B0604030504040204" pitchFamily="50" charset="-128"/>
              </a:rPr>
              <a:t>28.NETIS</a:t>
            </a:r>
            <a:r>
              <a:rPr lang="ja-JP" altLang="en-US" dirty="0">
                <a:latin typeface="Meiryo UI" panose="020B0604030504040204" pitchFamily="50" charset="-128"/>
                <a:ea typeface="Meiryo UI" panose="020B0604030504040204" pitchFamily="50" charset="-128"/>
              </a:rPr>
              <a:t>掲載期間について・・・重要</a:t>
            </a:r>
          </a:p>
        </p:txBody>
      </p:sp>
      <p:grpSp>
        <p:nvGrpSpPr>
          <p:cNvPr id="34821" name="グループ化 1">
            <a:extLst>
              <a:ext uri="{FF2B5EF4-FFF2-40B4-BE49-F238E27FC236}">
                <a16:creationId xmlns:a16="http://schemas.microsoft.com/office/drawing/2014/main" id="{6926B4FF-0FC0-7EB2-95D1-DAE88FB879FF}"/>
              </a:ext>
            </a:extLst>
          </p:cNvPr>
          <p:cNvGrpSpPr>
            <a:grpSpLocks/>
          </p:cNvGrpSpPr>
          <p:nvPr/>
        </p:nvGrpSpPr>
        <p:grpSpPr bwMode="auto">
          <a:xfrm>
            <a:off x="369888" y="969963"/>
            <a:ext cx="9485312" cy="4918075"/>
            <a:chOff x="352840" y="980728"/>
            <a:chExt cx="9486813" cy="4918646"/>
          </a:xfrm>
        </p:grpSpPr>
        <p:sp>
          <p:nvSpPr>
            <p:cNvPr id="34823" name="正方形/長方形 6">
              <a:extLst>
                <a:ext uri="{FF2B5EF4-FFF2-40B4-BE49-F238E27FC236}">
                  <a16:creationId xmlns:a16="http://schemas.microsoft.com/office/drawing/2014/main" id="{945ACE66-42EF-CA5B-C7A9-A7362D58262A}"/>
                </a:ext>
              </a:extLst>
            </p:cNvPr>
            <p:cNvSpPr>
              <a:spLocks noChangeArrowheads="1"/>
            </p:cNvSpPr>
            <p:nvPr/>
          </p:nvSpPr>
          <p:spPr bwMode="auto">
            <a:xfrm>
              <a:off x="352840" y="980728"/>
              <a:ext cx="9454219" cy="3139685"/>
            </a:xfrm>
            <a:prstGeom prst="rect">
              <a:avLst/>
            </a:prstGeom>
            <a:noFill/>
            <a:ln w="9525">
              <a:solidFill>
                <a:srgbClr val="F68B1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eaLnBrk="1" hangingPunct="1">
                <a:spcBef>
                  <a:spcPct val="0"/>
                </a:spcBef>
                <a:buFontTx/>
                <a:buNone/>
              </a:pPr>
              <a:r>
                <a:rPr lang="ja-JP" altLang="en-US" sz="1800">
                  <a:solidFill>
                    <a:srgbClr val="7F7F7F"/>
                  </a:solidFill>
                  <a:latin typeface="Arial" panose="020B0604020202020204" pitchFamily="34" charset="0"/>
                </a:rPr>
                <a:t>◆</a:t>
              </a:r>
              <a:r>
                <a:rPr lang="en-US" altLang="ja-JP" sz="1800">
                  <a:solidFill>
                    <a:srgbClr val="7F7F7F"/>
                  </a:solidFill>
                  <a:latin typeface="Arial" panose="020B0604020202020204" pitchFamily="34" charset="0"/>
                </a:rPr>
                <a:t>NETIS</a:t>
              </a:r>
              <a:r>
                <a:rPr lang="ja-JP" altLang="en-US" sz="1800">
                  <a:solidFill>
                    <a:srgbClr val="7F7F7F"/>
                  </a:solidFill>
                  <a:latin typeface="Arial" panose="020B0604020202020204" pitchFamily="34" charset="0"/>
                </a:rPr>
                <a:t>の国土交通省運用データベースシステムに掲載される期間は</a:t>
              </a:r>
              <a:r>
                <a:rPr lang="en-US" altLang="ja-JP" sz="1800">
                  <a:solidFill>
                    <a:srgbClr val="7F7F7F"/>
                  </a:solidFill>
                  <a:latin typeface="Arial" panose="020B0604020202020204" pitchFamily="34" charset="0"/>
                </a:rPr>
                <a:t>NETIS</a:t>
              </a:r>
              <a:r>
                <a:rPr lang="ja-JP" altLang="en-US" sz="1800">
                  <a:solidFill>
                    <a:srgbClr val="7F7F7F"/>
                  </a:solidFill>
                  <a:latin typeface="Arial" panose="020B0604020202020204" pitchFamily="34" charset="0"/>
                </a:rPr>
                <a:t>登録した翌年度の</a:t>
              </a:r>
              <a:endParaRPr lang="en-US" altLang="ja-JP" sz="1800">
                <a:solidFill>
                  <a:srgbClr val="7F7F7F"/>
                </a:solidFill>
                <a:latin typeface="Arial" panose="020B0604020202020204" pitchFamily="34" charset="0"/>
              </a:endParaRPr>
            </a:p>
            <a:p>
              <a:pPr eaLnBrk="1" hangingPunct="1">
                <a:spcBef>
                  <a:spcPct val="0"/>
                </a:spcBef>
                <a:buFontTx/>
                <a:buNone/>
              </a:pPr>
              <a:r>
                <a:rPr lang="en-US" altLang="ja-JP" sz="1800">
                  <a:solidFill>
                    <a:srgbClr val="7F7F7F"/>
                  </a:solidFill>
                  <a:latin typeface="Arial" panose="020B0604020202020204" pitchFamily="34" charset="0"/>
                </a:rPr>
                <a:t>4</a:t>
              </a:r>
              <a:r>
                <a:rPr lang="ja-JP" altLang="en-US" sz="1800">
                  <a:solidFill>
                    <a:srgbClr val="7F7F7F"/>
                  </a:solidFill>
                  <a:latin typeface="Arial" panose="020B0604020202020204" pitchFamily="34" charset="0"/>
                </a:rPr>
                <a:t>月</a:t>
              </a:r>
              <a:r>
                <a:rPr lang="en-US" altLang="ja-JP" sz="1800">
                  <a:solidFill>
                    <a:srgbClr val="7F7F7F"/>
                  </a:solidFill>
                  <a:latin typeface="Arial" panose="020B0604020202020204" pitchFamily="34" charset="0"/>
                </a:rPr>
                <a:t>1</a:t>
              </a:r>
              <a:r>
                <a:rPr lang="ja-JP" altLang="en-US" sz="1800">
                  <a:solidFill>
                    <a:srgbClr val="7F7F7F"/>
                  </a:solidFill>
                  <a:latin typeface="Arial" panose="020B0604020202020204" pitchFamily="34" charset="0"/>
                </a:rPr>
                <a:t>日から</a:t>
              </a:r>
              <a:r>
                <a:rPr lang="en-US" altLang="ja-JP" sz="1800" b="1" u="sng">
                  <a:solidFill>
                    <a:srgbClr val="FF0000"/>
                  </a:solidFill>
                  <a:latin typeface="Arial" panose="020B0604020202020204" pitchFamily="34" charset="0"/>
                </a:rPr>
                <a:t>5</a:t>
              </a:r>
              <a:r>
                <a:rPr lang="ja-JP" altLang="en-US" sz="1800" b="1" u="sng">
                  <a:solidFill>
                    <a:srgbClr val="FF0000"/>
                  </a:solidFill>
                  <a:latin typeface="Arial" panose="020B0604020202020204" pitchFamily="34" charset="0"/>
                </a:rPr>
                <a:t>年間掲載</a:t>
              </a:r>
              <a:r>
                <a:rPr lang="ja-JP" altLang="en-US" sz="1800">
                  <a:solidFill>
                    <a:srgbClr val="7F7F7F"/>
                  </a:solidFill>
                  <a:latin typeface="Arial" panose="020B0604020202020204" pitchFamily="34" charset="0"/>
                </a:rPr>
                <a:t>されます。⇒掲載期間中　設計業者・施工業者の検索で活用機会が増加</a:t>
              </a:r>
              <a:endParaRPr lang="en-US" altLang="ja-JP" sz="1800">
                <a:solidFill>
                  <a:srgbClr val="7F7F7F"/>
                </a:solidFill>
                <a:latin typeface="Arial" panose="020B0604020202020204" pitchFamily="34" charset="0"/>
              </a:endParaRPr>
            </a:p>
            <a:p>
              <a:pPr eaLnBrk="1" hangingPunct="1">
                <a:spcBef>
                  <a:spcPct val="0"/>
                </a:spcBef>
                <a:buFontTx/>
                <a:buNone/>
              </a:pPr>
              <a:endParaRPr lang="en-US" altLang="ja-JP" sz="1800">
                <a:solidFill>
                  <a:srgbClr val="7F7F7F"/>
                </a:solidFill>
                <a:latin typeface="Arial" panose="020B0604020202020204" pitchFamily="34" charset="0"/>
              </a:endParaRPr>
            </a:p>
            <a:p>
              <a:pPr eaLnBrk="1" hangingPunct="1">
                <a:spcBef>
                  <a:spcPct val="0"/>
                </a:spcBef>
                <a:buFontTx/>
                <a:buNone/>
              </a:pPr>
              <a:r>
                <a:rPr lang="ja-JP" altLang="en-US" sz="1800">
                  <a:solidFill>
                    <a:srgbClr val="7F7F7F"/>
                  </a:solidFill>
                  <a:latin typeface="Arial" panose="020B0604020202020204" pitchFamily="34" charset="0"/>
                </a:rPr>
                <a:t>◆</a:t>
              </a:r>
              <a:r>
                <a:rPr lang="en-US" altLang="ja-JP" sz="1800">
                  <a:solidFill>
                    <a:srgbClr val="7F7F7F"/>
                  </a:solidFill>
                  <a:latin typeface="Arial" panose="020B0604020202020204" pitchFamily="34" charset="0"/>
                </a:rPr>
                <a:t>NETIS</a:t>
              </a:r>
              <a:r>
                <a:rPr lang="ja-JP" altLang="en-US" sz="1800">
                  <a:solidFill>
                    <a:srgbClr val="7F7F7F"/>
                  </a:solidFill>
                  <a:latin typeface="Arial" panose="020B0604020202020204" pitchFamily="34" charset="0"/>
                </a:rPr>
                <a:t>掲載期間中、公共事業の活用実績にて新技術活用評価会議の評価により掲載期間が</a:t>
              </a:r>
              <a:r>
                <a:rPr lang="en-US" altLang="ja-JP" sz="1800">
                  <a:solidFill>
                    <a:srgbClr val="7F7F7F"/>
                  </a:solidFill>
                  <a:latin typeface="Arial" panose="020B0604020202020204" pitchFamily="34" charset="0"/>
                </a:rPr>
                <a:t>5</a:t>
              </a:r>
              <a:r>
                <a:rPr lang="ja-JP" altLang="en-US" sz="1800">
                  <a:solidFill>
                    <a:srgbClr val="7F7F7F"/>
                  </a:solidFill>
                  <a:latin typeface="Arial" panose="020B0604020202020204" pitchFamily="34" charset="0"/>
                </a:rPr>
                <a:t>年間延長され</a:t>
              </a:r>
              <a:r>
                <a:rPr lang="ja-JP" altLang="en-US" sz="1800" b="1" u="sng">
                  <a:solidFill>
                    <a:srgbClr val="FF0000"/>
                  </a:solidFill>
                  <a:latin typeface="Arial" panose="020B0604020202020204" pitchFamily="34" charset="0"/>
                </a:rPr>
                <a:t>最長で</a:t>
              </a:r>
              <a:r>
                <a:rPr lang="en-US" altLang="ja-JP" sz="1800" b="1" u="sng">
                  <a:solidFill>
                    <a:srgbClr val="FF0000"/>
                  </a:solidFill>
                  <a:latin typeface="Arial" panose="020B0604020202020204" pitchFamily="34" charset="0"/>
                </a:rPr>
                <a:t>10</a:t>
              </a:r>
              <a:r>
                <a:rPr lang="ja-JP" altLang="en-US" sz="1800" b="1" u="sng">
                  <a:solidFill>
                    <a:srgbClr val="FF0000"/>
                  </a:solidFill>
                  <a:latin typeface="Arial" panose="020B0604020202020204" pitchFamily="34" charset="0"/>
                </a:rPr>
                <a:t>年間掲載</a:t>
              </a:r>
              <a:r>
                <a:rPr lang="ja-JP" altLang="en-US" sz="1800">
                  <a:solidFill>
                    <a:srgbClr val="7F7F7F"/>
                  </a:solidFill>
                  <a:latin typeface="Arial" panose="020B0604020202020204" pitchFamily="34" charset="0"/>
                </a:rPr>
                <a:t>されます。</a:t>
              </a:r>
              <a:endParaRPr lang="en-US" altLang="ja-JP" sz="1800">
                <a:solidFill>
                  <a:srgbClr val="7F7F7F"/>
                </a:solidFill>
                <a:latin typeface="Arial" panose="020B0604020202020204" pitchFamily="34" charset="0"/>
              </a:endParaRPr>
            </a:p>
            <a:p>
              <a:pPr eaLnBrk="1" hangingPunct="1">
                <a:spcBef>
                  <a:spcPct val="0"/>
                </a:spcBef>
                <a:buFontTx/>
                <a:buNone/>
              </a:pPr>
              <a:endParaRPr lang="en-US" altLang="ja-JP" sz="1800">
                <a:solidFill>
                  <a:srgbClr val="7F7F7F"/>
                </a:solidFill>
                <a:latin typeface="Arial" panose="020B0604020202020204" pitchFamily="34" charset="0"/>
              </a:endParaRPr>
            </a:p>
            <a:p>
              <a:pPr eaLnBrk="1" hangingPunct="1">
                <a:spcBef>
                  <a:spcPct val="0"/>
                </a:spcBef>
                <a:buFontTx/>
                <a:buNone/>
              </a:pPr>
              <a:r>
                <a:rPr lang="ja-JP" altLang="en-US" sz="1800">
                  <a:solidFill>
                    <a:srgbClr val="7F7F7F"/>
                  </a:solidFill>
                  <a:latin typeface="Arial" panose="020B0604020202020204" pitchFamily="34" charset="0"/>
                </a:rPr>
                <a:t>◆新製品・新技術として登録されている掲載期間中は、</a:t>
              </a:r>
              <a:r>
                <a:rPr lang="ja-JP" altLang="en-US" sz="1800" b="1" u="sng">
                  <a:solidFill>
                    <a:srgbClr val="FF0000"/>
                  </a:solidFill>
                  <a:latin typeface="Arial" panose="020B0604020202020204" pitchFamily="34" charset="0"/>
                </a:rPr>
                <a:t>同じ製品・技術の登録は行われません。</a:t>
              </a:r>
              <a:endParaRPr lang="en-US" altLang="ja-JP" sz="1800" b="1" u="sng">
                <a:solidFill>
                  <a:srgbClr val="FF0000"/>
                </a:solidFill>
                <a:latin typeface="Arial" panose="020B0604020202020204" pitchFamily="34" charset="0"/>
              </a:endParaRPr>
            </a:p>
            <a:p>
              <a:pPr eaLnBrk="1" hangingPunct="1">
                <a:spcBef>
                  <a:spcPct val="0"/>
                </a:spcBef>
                <a:buFontTx/>
                <a:buNone/>
              </a:pPr>
              <a:r>
                <a:rPr lang="ja-JP" altLang="en-US" sz="1800">
                  <a:solidFill>
                    <a:srgbClr val="7F7F7F"/>
                  </a:solidFill>
                  <a:latin typeface="Arial" panose="020B0604020202020204" pitchFamily="34" charset="0"/>
                </a:rPr>
                <a:t>プライム製品と同様なアルミ素材を用いた断熱材や遮熱材は存在しますが、</a:t>
              </a:r>
              <a:r>
                <a:rPr lang="ja-JP" altLang="en-US" sz="1800" b="1" u="sng">
                  <a:solidFill>
                    <a:srgbClr val="FF0000"/>
                  </a:solidFill>
                  <a:latin typeface="Arial" panose="020B0604020202020204" pitchFamily="34" charset="0"/>
                </a:rPr>
                <a:t>他社製品は</a:t>
              </a:r>
              <a:r>
                <a:rPr lang="en-US" altLang="ja-JP" sz="1800" b="1" u="sng">
                  <a:solidFill>
                    <a:srgbClr val="FF0000"/>
                  </a:solidFill>
                  <a:latin typeface="Arial" panose="020B0604020202020204" pitchFamily="34" charset="0"/>
                </a:rPr>
                <a:t>NETIS</a:t>
              </a:r>
              <a:r>
                <a:rPr lang="ja-JP" altLang="en-US" sz="1800" b="1" u="sng">
                  <a:solidFill>
                    <a:srgbClr val="FF0000"/>
                  </a:solidFill>
                  <a:latin typeface="Arial" panose="020B0604020202020204" pitchFamily="34" charset="0"/>
                </a:rPr>
                <a:t>登録出来ない</a:t>
              </a:r>
              <a:r>
                <a:rPr lang="ja-JP" altLang="en-US" sz="1800">
                  <a:solidFill>
                    <a:srgbClr val="7F7F7F"/>
                  </a:solidFill>
                  <a:latin typeface="Arial" panose="020B0604020202020204" pitchFamily="34" charset="0"/>
                </a:rPr>
                <a:t>為、公共事業利用での施工者ポイント加点は掲載期間中はプライム製品のみとなります。</a:t>
              </a:r>
              <a:endParaRPr lang="en-US" altLang="ja-JP" sz="1800">
                <a:solidFill>
                  <a:srgbClr val="7F7F7F"/>
                </a:solidFill>
                <a:latin typeface="Arial" panose="020B0604020202020204" pitchFamily="34" charset="0"/>
              </a:endParaRPr>
            </a:p>
            <a:p>
              <a:pPr eaLnBrk="1" hangingPunct="1">
                <a:spcBef>
                  <a:spcPct val="0"/>
                </a:spcBef>
                <a:buFontTx/>
                <a:buNone/>
              </a:pPr>
              <a:r>
                <a:rPr lang="ja-JP" altLang="en-US" sz="1800">
                  <a:solidFill>
                    <a:srgbClr val="7F7F7F"/>
                  </a:solidFill>
                  <a:latin typeface="Arial" panose="020B0604020202020204" pitchFamily="34" charset="0"/>
                </a:rPr>
                <a:t>施工者側はポイント加点により入札の際にプラス評価を求めているので公共事業では同様な製品でも</a:t>
              </a:r>
              <a:r>
                <a:rPr lang="en-US" altLang="ja-JP" sz="1800">
                  <a:solidFill>
                    <a:srgbClr val="7F7F7F"/>
                  </a:solidFill>
                  <a:latin typeface="Arial" panose="020B0604020202020204" pitchFamily="34" charset="0"/>
                </a:rPr>
                <a:t>NETIS</a:t>
              </a:r>
              <a:r>
                <a:rPr lang="ja-JP" altLang="en-US" sz="1800">
                  <a:solidFill>
                    <a:srgbClr val="7F7F7F"/>
                  </a:solidFill>
                  <a:latin typeface="Arial" panose="020B0604020202020204" pitchFamily="34" charset="0"/>
                </a:rPr>
                <a:t>登録製品を優先されます。</a:t>
              </a:r>
              <a:endParaRPr lang="en-US" altLang="ja-JP" sz="1800">
                <a:solidFill>
                  <a:srgbClr val="7F7F7F"/>
                </a:solidFill>
                <a:latin typeface="Arial" panose="020B0604020202020204" pitchFamily="34" charset="0"/>
              </a:endParaRPr>
            </a:p>
          </p:txBody>
        </p:sp>
        <p:sp>
          <p:nvSpPr>
            <p:cNvPr id="6" name="テキスト ボックス 39">
              <a:extLst>
                <a:ext uri="{FF2B5EF4-FFF2-40B4-BE49-F238E27FC236}">
                  <a16:creationId xmlns:a16="http://schemas.microsoft.com/office/drawing/2014/main" id="{E6DA368B-1E93-1561-A615-DD05336E984E}"/>
                </a:ext>
              </a:extLst>
            </p:cNvPr>
            <p:cNvSpPr txBox="1">
              <a:spLocks noChangeArrowheads="1"/>
            </p:cNvSpPr>
            <p:nvPr/>
          </p:nvSpPr>
          <p:spPr bwMode="auto">
            <a:xfrm>
              <a:off x="352840" y="4329154"/>
              <a:ext cx="9486813" cy="1570220"/>
            </a:xfrm>
            <a:prstGeom prst="rect">
              <a:avLst/>
            </a:prstGeom>
            <a:solidFill>
              <a:schemeClr val="accent6">
                <a:lumMod val="20000"/>
                <a:lumOff val="80000"/>
              </a:schemeClr>
            </a:solidFill>
            <a:ln w="19050">
              <a:solidFill>
                <a:srgbClr val="F68B1F"/>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lgn="ctr">
                <a:spcBef>
                  <a:spcPct val="0"/>
                </a:spcBef>
                <a:buFontTx/>
                <a:buNone/>
                <a:defRPr/>
              </a:pPr>
              <a:r>
                <a:rPr lang="ja-JP" altLang="en-US" sz="2400" dirty="0">
                  <a:solidFill>
                    <a:schemeClr val="bg1">
                      <a:lumMod val="50000"/>
                    </a:schemeClr>
                  </a:solidFill>
                </a:rPr>
                <a:t>プライムアルミ反社断熱材（</a:t>
              </a:r>
              <a:r>
                <a:rPr lang="en-US" altLang="ja-JP" sz="2400" dirty="0">
                  <a:solidFill>
                    <a:schemeClr val="bg1">
                      <a:lumMod val="50000"/>
                    </a:schemeClr>
                  </a:solidFill>
                </a:rPr>
                <a:t>AGF)</a:t>
              </a:r>
              <a:r>
                <a:rPr lang="ja-JP" altLang="en-US" sz="2400" dirty="0">
                  <a:solidFill>
                    <a:schemeClr val="bg1">
                      <a:lumMod val="50000"/>
                    </a:schemeClr>
                  </a:solidFill>
                </a:rPr>
                <a:t>　</a:t>
              </a:r>
              <a:r>
                <a:rPr lang="en-US" altLang="ja-JP" sz="2400" dirty="0">
                  <a:solidFill>
                    <a:schemeClr val="bg1">
                      <a:lumMod val="50000"/>
                    </a:schemeClr>
                  </a:solidFill>
                </a:rPr>
                <a:t>NETIS</a:t>
              </a:r>
              <a:r>
                <a:rPr lang="ja-JP" altLang="en-US" sz="2400" dirty="0">
                  <a:solidFill>
                    <a:schemeClr val="bg1">
                      <a:lumMod val="50000"/>
                    </a:schemeClr>
                  </a:solidFill>
                </a:rPr>
                <a:t>掲載期間</a:t>
              </a:r>
              <a:endParaRPr lang="en-US" altLang="ja-JP" sz="2400" dirty="0">
                <a:solidFill>
                  <a:schemeClr val="bg1">
                    <a:lumMod val="50000"/>
                  </a:schemeClr>
                </a:solidFill>
              </a:endParaRPr>
            </a:p>
            <a:p>
              <a:pPr algn="ctr">
                <a:spcBef>
                  <a:spcPct val="0"/>
                </a:spcBef>
                <a:buFontTx/>
                <a:buNone/>
                <a:defRPr/>
              </a:pPr>
              <a:r>
                <a:rPr lang="ja-JP" altLang="en-US" sz="2400" dirty="0">
                  <a:solidFill>
                    <a:schemeClr val="bg1">
                      <a:lumMod val="50000"/>
                    </a:schemeClr>
                  </a:solidFill>
                </a:rPr>
                <a:t>登録日：</a:t>
              </a:r>
              <a:r>
                <a:rPr lang="en-US" altLang="ja-JP" sz="2400" dirty="0">
                  <a:solidFill>
                    <a:schemeClr val="bg1">
                      <a:lumMod val="50000"/>
                    </a:schemeClr>
                  </a:solidFill>
                </a:rPr>
                <a:t>2019</a:t>
              </a:r>
              <a:r>
                <a:rPr lang="ja-JP" altLang="en-US" sz="2400" dirty="0">
                  <a:solidFill>
                    <a:schemeClr val="bg1">
                      <a:lumMod val="50000"/>
                    </a:schemeClr>
                  </a:solidFill>
                </a:rPr>
                <a:t>年</a:t>
              </a:r>
              <a:r>
                <a:rPr lang="en-US" altLang="ja-JP" sz="2400" dirty="0">
                  <a:solidFill>
                    <a:schemeClr val="bg1">
                      <a:lumMod val="50000"/>
                    </a:schemeClr>
                  </a:solidFill>
                </a:rPr>
                <a:t>9</a:t>
              </a:r>
              <a:r>
                <a:rPr lang="ja-JP" altLang="en-US" sz="2400" dirty="0">
                  <a:solidFill>
                    <a:schemeClr val="bg1">
                      <a:lumMod val="50000"/>
                    </a:schemeClr>
                  </a:solidFill>
                </a:rPr>
                <a:t>月</a:t>
              </a:r>
              <a:r>
                <a:rPr lang="en-US" altLang="ja-JP" sz="2400" dirty="0">
                  <a:solidFill>
                    <a:schemeClr val="bg1">
                      <a:lumMod val="50000"/>
                    </a:schemeClr>
                  </a:solidFill>
                </a:rPr>
                <a:t>20</a:t>
              </a:r>
              <a:r>
                <a:rPr lang="ja-JP" altLang="en-US" sz="2400" dirty="0">
                  <a:solidFill>
                    <a:schemeClr val="bg1">
                      <a:lumMod val="50000"/>
                    </a:schemeClr>
                  </a:solidFill>
                </a:rPr>
                <a:t>日（サイト公開</a:t>
              </a:r>
              <a:r>
                <a:rPr lang="en-US" altLang="ja-JP" sz="2400" dirty="0">
                  <a:solidFill>
                    <a:schemeClr val="bg1">
                      <a:lumMod val="50000"/>
                    </a:schemeClr>
                  </a:solidFill>
                </a:rPr>
                <a:t>10</a:t>
              </a:r>
              <a:r>
                <a:rPr lang="ja-JP" altLang="en-US" sz="2400" dirty="0">
                  <a:solidFill>
                    <a:schemeClr val="bg1">
                      <a:lumMod val="50000"/>
                    </a:schemeClr>
                  </a:solidFill>
                </a:rPr>
                <a:t>月</a:t>
              </a:r>
              <a:r>
                <a:rPr lang="en-US" altLang="ja-JP" sz="2400" dirty="0">
                  <a:solidFill>
                    <a:schemeClr val="bg1">
                      <a:lumMod val="50000"/>
                    </a:schemeClr>
                  </a:solidFill>
                </a:rPr>
                <a:t>20</a:t>
              </a:r>
              <a:r>
                <a:rPr lang="ja-JP" altLang="en-US" sz="2400" dirty="0">
                  <a:solidFill>
                    <a:schemeClr val="bg1">
                      <a:lumMod val="50000"/>
                    </a:schemeClr>
                  </a:solidFill>
                </a:rPr>
                <a:t>日）</a:t>
              </a:r>
              <a:endParaRPr lang="en-US" altLang="ja-JP" sz="2400" dirty="0">
                <a:solidFill>
                  <a:schemeClr val="bg1">
                    <a:lumMod val="50000"/>
                  </a:schemeClr>
                </a:solidFill>
              </a:endParaRPr>
            </a:p>
            <a:p>
              <a:pPr algn="ctr">
                <a:spcBef>
                  <a:spcPct val="0"/>
                </a:spcBef>
                <a:buFontTx/>
                <a:buNone/>
                <a:defRPr/>
              </a:pPr>
              <a:r>
                <a:rPr lang="ja-JP" altLang="en-US" sz="2400" dirty="0">
                  <a:solidFill>
                    <a:schemeClr val="bg1">
                      <a:lumMod val="50000"/>
                    </a:schemeClr>
                  </a:solidFill>
                </a:rPr>
                <a:t>掲載期間：</a:t>
              </a:r>
              <a:r>
                <a:rPr lang="en-US" altLang="ja-JP" sz="2400" dirty="0">
                  <a:solidFill>
                    <a:schemeClr val="bg1">
                      <a:lumMod val="50000"/>
                    </a:schemeClr>
                  </a:solidFill>
                </a:rPr>
                <a:t>2020</a:t>
              </a:r>
              <a:r>
                <a:rPr lang="ja-JP" altLang="en-US" sz="2400" dirty="0">
                  <a:solidFill>
                    <a:schemeClr val="bg1">
                      <a:lumMod val="50000"/>
                    </a:schemeClr>
                  </a:solidFill>
                </a:rPr>
                <a:t>年</a:t>
              </a:r>
              <a:r>
                <a:rPr lang="en-US" altLang="ja-JP" sz="2400" dirty="0">
                  <a:solidFill>
                    <a:schemeClr val="bg1">
                      <a:lumMod val="50000"/>
                    </a:schemeClr>
                  </a:solidFill>
                </a:rPr>
                <a:t>4</a:t>
              </a:r>
              <a:r>
                <a:rPr lang="ja-JP" altLang="en-US" sz="2400" dirty="0">
                  <a:solidFill>
                    <a:schemeClr val="bg1">
                      <a:lumMod val="50000"/>
                    </a:schemeClr>
                  </a:solidFill>
                </a:rPr>
                <a:t>月</a:t>
              </a:r>
              <a:r>
                <a:rPr lang="en-US" altLang="ja-JP" sz="2400" dirty="0">
                  <a:solidFill>
                    <a:schemeClr val="bg1">
                      <a:lumMod val="50000"/>
                    </a:schemeClr>
                  </a:solidFill>
                </a:rPr>
                <a:t>1</a:t>
              </a:r>
              <a:r>
                <a:rPr lang="ja-JP" altLang="en-US" sz="2400" dirty="0">
                  <a:solidFill>
                    <a:schemeClr val="bg1">
                      <a:lumMod val="50000"/>
                    </a:schemeClr>
                  </a:solidFill>
                </a:rPr>
                <a:t>日</a:t>
              </a:r>
              <a:r>
                <a:rPr lang="en-US" altLang="ja-JP" sz="2400" dirty="0">
                  <a:solidFill>
                    <a:schemeClr val="bg1">
                      <a:lumMod val="50000"/>
                    </a:schemeClr>
                  </a:solidFill>
                </a:rPr>
                <a:t>〜2025</a:t>
              </a:r>
              <a:r>
                <a:rPr lang="ja-JP" altLang="en-US" sz="2400" dirty="0">
                  <a:solidFill>
                    <a:schemeClr val="bg1">
                      <a:lumMod val="50000"/>
                    </a:schemeClr>
                  </a:solidFill>
                </a:rPr>
                <a:t>年</a:t>
              </a:r>
              <a:r>
                <a:rPr lang="en-US" altLang="ja-JP" sz="2400" dirty="0">
                  <a:solidFill>
                    <a:schemeClr val="bg1">
                      <a:lumMod val="50000"/>
                    </a:schemeClr>
                  </a:solidFill>
                </a:rPr>
                <a:t>3</a:t>
              </a:r>
              <a:r>
                <a:rPr lang="ja-JP" altLang="en-US" sz="2400" dirty="0">
                  <a:solidFill>
                    <a:schemeClr val="bg1">
                      <a:lumMod val="50000"/>
                    </a:schemeClr>
                  </a:solidFill>
                </a:rPr>
                <a:t>月</a:t>
              </a:r>
              <a:r>
                <a:rPr lang="en-US" altLang="ja-JP" sz="2400" dirty="0">
                  <a:solidFill>
                    <a:schemeClr val="bg1">
                      <a:lumMod val="50000"/>
                    </a:schemeClr>
                  </a:solidFill>
                </a:rPr>
                <a:t>31</a:t>
              </a:r>
              <a:r>
                <a:rPr lang="ja-JP" altLang="en-US" sz="2400" dirty="0">
                  <a:solidFill>
                    <a:schemeClr val="bg1">
                      <a:lumMod val="50000"/>
                    </a:schemeClr>
                  </a:solidFill>
                </a:rPr>
                <a:t>日</a:t>
              </a:r>
              <a:r>
                <a:rPr lang="en-US" altLang="ja-JP" sz="2400" dirty="0">
                  <a:solidFill>
                    <a:schemeClr val="bg1">
                      <a:lumMod val="50000"/>
                    </a:schemeClr>
                  </a:solidFill>
                </a:rPr>
                <a:t>(5</a:t>
              </a:r>
              <a:r>
                <a:rPr lang="ja-JP" altLang="en-US" sz="2400" dirty="0">
                  <a:solidFill>
                    <a:schemeClr val="bg1">
                      <a:lumMod val="50000"/>
                    </a:schemeClr>
                  </a:solidFill>
                </a:rPr>
                <a:t>年間）</a:t>
              </a:r>
              <a:endParaRPr lang="en-US" altLang="ja-JP" sz="2400" dirty="0">
                <a:solidFill>
                  <a:schemeClr val="bg1">
                    <a:lumMod val="50000"/>
                  </a:schemeClr>
                </a:solidFill>
              </a:endParaRPr>
            </a:p>
            <a:p>
              <a:pPr algn="ctr">
                <a:spcBef>
                  <a:spcPct val="0"/>
                </a:spcBef>
                <a:buFontTx/>
                <a:buNone/>
                <a:defRPr/>
              </a:pPr>
              <a:r>
                <a:rPr lang="ja-JP" altLang="en-US" sz="2400" dirty="0">
                  <a:solidFill>
                    <a:schemeClr val="bg1">
                      <a:lumMod val="50000"/>
                    </a:schemeClr>
                  </a:solidFill>
                </a:rPr>
                <a:t>延長の場合：</a:t>
              </a:r>
              <a:r>
                <a:rPr lang="en-US" altLang="ja-JP" sz="2400" dirty="0">
                  <a:solidFill>
                    <a:schemeClr val="bg1">
                      <a:lumMod val="50000"/>
                    </a:schemeClr>
                  </a:solidFill>
                </a:rPr>
                <a:t>2020</a:t>
              </a:r>
              <a:r>
                <a:rPr lang="ja-JP" altLang="en-US" sz="2400" dirty="0">
                  <a:solidFill>
                    <a:schemeClr val="bg1">
                      <a:lumMod val="50000"/>
                    </a:schemeClr>
                  </a:solidFill>
                </a:rPr>
                <a:t>年</a:t>
              </a:r>
              <a:r>
                <a:rPr lang="en-US" altLang="ja-JP" sz="2400" dirty="0">
                  <a:solidFill>
                    <a:schemeClr val="bg1">
                      <a:lumMod val="50000"/>
                    </a:schemeClr>
                  </a:solidFill>
                </a:rPr>
                <a:t>4</a:t>
              </a:r>
              <a:r>
                <a:rPr lang="ja-JP" altLang="en-US" sz="2400" dirty="0">
                  <a:solidFill>
                    <a:schemeClr val="bg1">
                      <a:lumMod val="50000"/>
                    </a:schemeClr>
                  </a:solidFill>
                </a:rPr>
                <a:t>月</a:t>
              </a:r>
              <a:r>
                <a:rPr lang="en-US" altLang="ja-JP" sz="2400" dirty="0">
                  <a:solidFill>
                    <a:schemeClr val="bg1">
                      <a:lumMod val="50000"/>
                    </a:schemeClr>
                  </a:solidFill>
                </a:rPr>
                <a:t>1</a:t>
              </a:r>
              <a:r>
                <a:rPr lang="ja-JP" altLang="en-US" sz="2400" dirty="0">
                  <a:solidFill>
                    <a:schemeClr val="bg1">
                      <a:lumMod val="50000"/>
                    </a:schemeClr>
                  </a:solidFill>
                </a:rPr>
                <a:t>日</a:t>
              </a:r>
              <a:r>
                <a:rPr lang="en-US" altLang="ja-JP" sz="2400" dirty="0">
                  <a:solidFill>
                    <a:schemeClr val="bg1">
                      <a:lumMod val="50000"/>
                    </a:schemeClr>
                  </a:solidFill>
                </a:rPr>
                <a:t>〜2030</a:t>
              </a:r>
              <a:r>
                <a:rPr lang="ja-JP" altLang="en-US" sz="2400" dirty="0">
                  <a:solidFill>
                    <a:schemeClr val="bg1">
                      <a:lumMod val="50000"/>
                    </a:schemeClr>
                  </a:solidFill>
                </a:rPr>
                <a:t>年</a:t>
              </a:r>
              <a:r>
                <a:rPr lang="en-US" altLang="ja-JP" sz="2400" dirty="0">
                  <a:solidFill>
                    <a:schemeClr val="bg1">
                      <a:lumMod val="50000"/>
                    </a:schemeClr>
                  </a:solidFill>
                </a:rPr>
                <a:t>3</a:t>
              </a:r>
              <a:r>
                <a:rPr lang="ja-JP" altLang="en-US" sz="2400" dirty="0">
                  <a:solidFill>
                    <a:schemeClr val="bg1">
                      <a:lumMod val="50000"/>
                    </a:schemeClr>
                  </a:solidFill>
                </a:rPr>
                <a:t>月</a:t>
              </a:r>
              <a:r>
                <a:rPr lang="en-US" altLang="ja-JP" sz="2400" dirty="0">
                  <a:solidFill>
                    <a:schemeClr val="bg1">
                      <a:lumMod val="50000"/>
                    </a:schemeClr>
                  </a:solidFill>
                </a:rPr>
                <a:t>31</a:t>
              </a:r>
              <a:r>
                <a:rPr lang="ja-JP" altLang="en-US" sz="2400" dirty="0">
                  <a:solidFill>
                    <a:schemeClr val="bg1">
                      <a:lumMod val="50000"/>
                    </a:schemeClr>
                  </a:solidFill>
                </a:rPr>
                <a:t>日</a:t>
              </a:r>
              <a:r>
                <a:rPr lang="en-US" altLang="ja-JP" sz="2400" dirty="0">
                  <a:solidFill>
                    <a:schemeClr val="bg1">
                      <a:lumMod val="50000"/>
                    </a:schemeClr>
                  </a:solidFill>
                </a:rPr>
                <a:t>(10</a:t>
              </a:r>
              <a:r>
                <a:rPr lang="ja-JP" altLang="en-US" sz="2400" dirty="0">
                  <a:solidFill>
                    <a:schemeClr val="bg1">
                      <a:lumMod val="50000"/>
                    </a:schemeClr>
                  </a:solidFill>
                </a:rPr>
                <a:t>年間）</a:t>
              </a:r>
              <a:endParaRPr lang="en-US" altLang="ja-JP" sz="2400" dirty="0">
                <a:solidFill>
                  <a:schemeClr val="bg1">
                    <a:lumMod val="50000"/>
                  </a:schemeClr>
                </a:solidFill>
              </a:endParaRPr>
            </a:p>
          </p:txBody>
        </p:sp>
      </p:grpSp>
      <p:sp>
        <p:nvSpPr>
          <p:cNvPr id="3" name="テキスト ボックス 2">
            <a:extLst>
              <a:ext uri="{FF2B5EF4-FFF2-40B4-BE49-F238E27FC236}">
                <a16:creationId xmlns:a16="http://schemas.microsoft.com/office/drawing/2014/main" id="{7FA4F161-0727-9D38-E708-6C0DA3465472}"/>
              </a:ext>
            </a:extLst>
          </p:cNvPr>
          <p:cNvSpPr txBox="1"/>
          <p:nvPr/>
        </p:nvSpPr>
        <p:spPr>
          <a:xfrm>
            <a:off x="6491288" y="5953125"/>
            <a:ext cx="3363912" cy="307975"/>
          </a:xfrm>
          <a:prstGeom prst="rect">
            <a:avLst/>
          </a:prstGeom>
          <a:noFill/>
        </p:spPr>
        <p:txBody>
          <a:bodyPr wrap="none">
            <a:spAutoFit/>
          </a:bodyPr>
          <a:lstStyle/>
          <a:p>
            <a:pPr>
              <a:defRPr/>
            </a:pPr>
            <a:r>
              <a:rPr lang="en-US" altLang="ja-JP" sz="1400" dirty="0">
                <a:solidFill>
                  <a:schemeClr val="bg1">
                    <a:lumMod val="50000"/>
                  </a:schemeClr>
                </a:solidFill>
                <a:latin typeface="Meiryo UI" panose="020B0604030504040204" pitchFamily="50" charset="-128"/>
                <a:ea typeface="Meiryo UI" panose="020B0604030504040204" pitchFamily="50" charset="-128"/>
              </a:rPr>
              <a:t>※</a:t>
            </a:r>
            <a:r>
              <a:rPr lang="ja-JP" altLang="en-US" sz="1400" dirty="0">
                <a:solidFill>
                  <a:schemeClr val="bg1">
                    <a:lumMod val="50000"/>
                  </a:schemeClr>
                </a:solidFill>
                <a:latin typeface="Meiryo UI" panose="020B0604030504040204" pitchFamily="50" charset="-128"/>
                <a:ea typeface="Meiryo UI" panose="020B0604030504040204" pitchFamily="50" charset="-128"/>
              </a:rPr>
              <a:t>掲載期間中は他社は登録不可独占状態</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E5CE8094-EB18-E46F-2D60-A8308E8D2936}"/>
              </a:ext>
            </a:extLst>
          </p:cNvPr>
          <p:cNvSpPr>
            <a:spLocks noGrp="1"/>
          </p:cNvSpPr>
          <p:nvPr>
            <p:ph type="ftr" sz="quarter" idx="10"/>
          </p:nvPr>
        </p:nvSpPr>
        <p:spPr/>
        <p:txBody>
          <a:bodyPr/>
          <a:lstStyle/>
          <a:p>
            <a:pPr>
              <a:defRPr/>
            </a:pPr>
            <a:r>
              <a:rPr lang="en-US" altLang="ja-JP"/>
              <a:t>Copyright(C)</a:t>
            </a:r>
            <a:r>
              <a:rPr lang="ja-JP" altLang="en-US"/>
              <a:t>　</a:t>
            </a:r>
            <a:r>
              <a:rPr lang="en-US" altLang="ja-JP"/>
              <a:t>PRIME</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35843" name="スライド番号プレースホルダー 4">
            <a:extLst>
              <a:ext uri="{FF2B5EF4-FFF2-40B4-BE49-F238E27FC236}">
                <a16:creationId xmlns:a16="http://schemas.microsoft.com/office/drawing/2014/main" id="{DD3DD5E4-FC54-E506-EAEB-2404A72F1E20}"/>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146A7321-01CC-41DD-A67C-683322EF627A}" type="slidenum">
              <a:rPr lang="ja-JP" altLang="en-US" sz="1800" smtClean="0">
                <a:solidFill>
                  <a:srgbClr val="898989"/>
                </a:solidFill>
              </a:rPr>
              <a:pPr>
                <a:spcBef>
                  <a:spcPct val="0"/>
                </a:spcBef>
                <a:buFontTx/>
                <a:buNone/>
              </a:pPr>
              <a:t>30</a:t>
            </a:fld>
            <a:endParaRPr lang="ja-JP" altLang="en-US" sz="1800">
              <a:solidFill>
                <a:srgbClr val="898989"/>
              </a:solidFill>
            </a:endParaRPr>
          </a:p>
        </p:txBody>
      </p:sp>
      <p:sp>
        <p:nvSpPr>
          <p:cNvPr id="6" name="テキスト ボックス 5">
            <a:extLst>
              <a:ext uri="{FF2B5EF4-FFF2-40B4-BE49-F238E27FC236}">
                <a16:creationId xmlns:a16="http://schemas.microsoft.com/office/drawing/2014/main" id="{07AA6032-6E04-70F4-36F1-C88EE5493FCF}"/>
              </a:ext>
            </a:extLst>
          </p:cNvPr>
          <p:cNvSpPr txBox="1"/>
          <p:nvPr/>
        </p:nvSpPr>
        <p:spPr bwMode="auto">
          <a:xfrm>
            <a:off x="504825" y="1612900"/>
            <a:ext cx="9215438" cy="2924175"/>
          </a:xfrm>
          <a:prstGeom prst="rect">
            <a:avLst/>
          </a:prstGeom>
          <a:noFill/>
        </p:spPr>
        <p:txBody>
          <a:bodyPr>
            <a:spAutoFit/>
          </a:bodyPr>
          <a:lstStyle/>
          <a:p>
            <a:pPr algn="ctr">
              <a:defRPr/>
            </a:pPr>
            <a:r>
              <a:rPr lang="ja-JP" altLang="en-US" sz="3600" dirty="0">
                <a:solidFill>
                  <a:schemeClr val="bg1">
                    <a:lumMod val="50000"/>
                  </a:schemeClr>
                </a:solidFill>
                <a:latin typeface="Meiryo UI" panose="020B0604030504040204" pitchFamily="50" charset="-128"/>
                <a:ea typeface="Meiryo UI" panose="020B0604030504040204" pitchFamily="50" charset="-128"/>
              </a:rPr>
              <a:t>断熱・遮熱・蓄熱材の国内市場調査</a:t>
            </a:r>
            <a:endParaRPr lang="en-US" altLang="ja-JP" sz="3600" dirty="0">
              <a:solidFill>
                <a:schemeClr val="bg1">
                  <a:lumMod val="50000"/>
                </a:schemeClr>
              </a:solidFill>
              <a:latin typeface="Meiryo UI" panose="020B0604030504040204" pitchFamily="50" charset="-128"/>
              <a:ea typeface="Meiryo UI" panose="020B0604030504040204" pitchFamily="50" charset="-128"/>
            </a:endParaRPr>
          </a:p>
          <a:p>
            <a:pPr algn="ctr">
              <a:defRPr/>
            </a:pPr>
            <a:endParaRPr lang="en-US" altLang="ja-JP" sz="3600" dirty="0">
              <a:solidFill>
                <a:schemeClr val="bg1">
                  <a:lumMod val="50000"/>
                </a:schemeClr>
              </a:solidFill>
              <a:latin typeface="Meiryo UI" panose="020B0604030504040204" pitchFamily="50" charset="-128"/>
              <a:ea typeface="Meiryo UI" panose="020B0604030504040204" pitchFamily="50" charset="-128"/>
            </a:endParaRPr>
          </a:p>
          <a:p>
            <a:pPr algn="ctr">
              <a:defRPr/>
            </a:pPr>
            <a:r>
              <a:rPr lang="en-US" altLang="ja-JP" sz="2800" dirty="0">
                <a:solidFill>
                  <a:schemeClr val="bg1">
                    <a:lumMod val="50000"/>
                  </a:schemeClr>
                </a:solidFill>
                <a:latin typeface="Meiryo UI" panose="020B0604030504040204" pitchFamily="50" charset="-128"/>
                <a:ea typeface="Meiryo UI" panose="020B0604030504040204" pitchFamily="50" charset="-128"/>
              </a:rPr>
              <a:t>2023</a:t>
            </a:r>
            <a:r>
              <a:rPr lang="ja-JP" altLang="en-US" sz="2800" dirty="0">
                <a:solidFill>
                  <a:schemeClr val="bg1">
                    <a:lumMod val="50000"/>
                  </a:schemeClr>
                </a:solidFill>
                <a:latin typeface="Meiryo UI" panose="020B0604030504040204" pitchFamily="50" charset="-128"/>
                <a:ea typeface="Meiryo UI" panose="020B0604030504040204" pitchFamily="50" charset="-128"/>
              </a:rPr>
              <a:t>年予測（</a:t>
            </a:r>
            <a:r>
              <a:rPr lang="en-US" altLang="ja-JP" sz="2800" dirty="0">
                <a:solidFill>
                  <a:schemeClr val="bg1">
                    <a:lumMod val="50000"/>
                  </a:schemeClr>
                </a:solidFill>
                <a:latin typeface="Meiryo UI" panose="020B0604030504040204" pitchFamily="50" charset="-128"/>
                <a:ea typeface="Meiryo UI" panose="020B0604030504040204" pitchFamily="50" charset="-128"/>
              </a:rPr>
              <a:t>2016</a:t>
            </a:r>
            <a:r>
              <a:rPr lang="ja-JP" altLang="en-US" sz="2800" dirty="0">
                <a:solidFill>
                  <a:schemeClr val="bg1">
                    <a:lumMod val="50000"/>
                  </a:schemeClr>
                </a:solidFill>
                <a:latin typeface="Meiryo UI" panose="020B0604030504040204" pitchFamily="50" charset="-128"/>
                <a:ea typeface="Meiryo UI" panose="020B0604030504040204" pitchFamily="50" charset="-128"/>
              </a:rPr>
              <a:t>年比）</a:t>
            </a:r>
            <a:endParaRPr lang="en-US" altLang="ja-JP" sz="2800" dirty="0">
              <a:solidFill>
                <a:schemeClr val="bg1">
                  <a:lumMod val="50000"/>
                </a:schemeClr>
              </a:solidFill>
              <a:latin typeface="Meiryo UI" panose="020B0604030504040204" pitchFamily="50" charset="-128"/>
              <a:ea typeface="Meiryo UI" panose="020B0604030504040204" pitchFamily="50" charset="-128"/>
            </a:endParaRPr>
          </a:p>
          <a:p>
            <a:pPr algn="ctr">
              <a:defRPr/>
            </a:pPr>
            <a:r>
              <a:rPr lang="ja-JP" altLang="en-US" sz="2800" dirty="0">
                <a:solidFill>
                  <a:schemeClr val="bg1">
                    <a:lumMod val="50000"/>
                  </a:schemeClr>
                </a:solidFill>
                <a:latin typeface="Meiryo UI" panose="020B0604030504040204" pitchFamily="50" charset="-128"/>
                <a:ea typeface="Meiryo UI" panose="020B0604030504040204" pitchFamily="50" charset="-128"/>
              </a:rPr>
              <a:t>断熱・遮熱・蓄熱材市場：</a:t>
            </a:r>
            <a:r>
              <a:rPr lang="en-US" altLang="ja-JP" sz="2800" b="1" u="sng" dirty="0">
                <a:solidFill>
                  <a:srgbClr val="FF0000"/>
                </a:solidFill>
                <a:latin typeface="Meiryo UI" panose="020B0604030504040204" pitchFamily="50" charset="-128"/>
                <a:ea typeface="Meiryo UI" panose="020B0604030504040204" pitchFamily="50" charset="-128"/>
              </a:rPr>
              <a:t>8,246</a:t>
            </a:r>
            <a:r>
              <a:rPr lang="ja-JP" altLang="en-US" sz="2800" b="1" u="sng" dirty="0">
                <a:solidFill>
                  <a:srgbClr val="FF0000"/>
                </a:solidFill>
                <a:latin typeface="Meiryo UI" panose="020B0604030504040204" pitchFamily="50" charset="-128"/>
                <a:ea typeface="Meiryo UI" panose="020B0604030504040204" pitchFamily="50" charset="-128"/>
              </a:rPr>
              <a:t>億円</a:t>
            </a:r>
            <a:r>
              <a:rPr lang="ja-JP" altLang="en-US" sz="2800" dirty="0">
                <a:solidFill>
                  <a:schemeClr val="bg1">
                    <a:lumMod val="50000"/>
                  </a:schemeClr>
                </a:solidFill>
                <a:latin typeface="Meiryo UI" panose="020B0604030504040204" pitchFamily="50" charset="-128"/>
                <a:ea typeface="Meiryo UI" panose="020B0604030504040204" pitchFamily="50" charset="-128"/>
              </a:rPr>
              <a:t>（</a:t>
            </a:r>
            <a:r>
              <a:rPr lang="en-US" altLang="ja-JP" sz="2800" dirty="0">
                <a:solidFill>
                  <a:schemeClr val="bg1">
                    <a:lumMod val="50000"/>
                  </a:schemeClr>
                </a:solidFill>
                <a:latin typeface="Meiryo UI" panose="020B0604030504040204" pitchFamily="50" charset="-128"/>
                <a:ea typeface="Meiryo UI" panose="020B0604030504040204" pitchFamily="50" charset="-128"/>
              </a:rPr>
              <a:t>14.9%</a:t>
            </a:r>
            <a:r>
              <a:rPr lang="ja-JP" altLang="en-US" sz="2800" dirty="0">
                <a:solidFill>
                  <a:schemeClr val="bg1">
                    <a:lumMod val="50000"/>
                  </a:schemeClr>
                </a:solidFill>
                <a:latin typeface="Meiryo UI" panose="020B0604030504040204" pitchFamily="50" charset="-128"/>
                <a:ea typeface="Meiryo UI" panose="020B0604030504040204" pitchFamily="50" charset="-128"/>
              </a:rPr>
              <a:t>増）</a:t>
            </a:r>
            <a:endParaRPr lang="en-US" altLang="ja-JP" sz="2800" dirty="0">
              <a:solidFill>
                <a:schemeClr val="bg1">
                  <a:lumMod val="50000"/>
                </a:schemeClr>
              </a:solidFill>
              <a:latin typeface="Meiryo UI" panose="020B0604030504040204" pitchFamily="50" charset="-128"/>
              <a:ea typeface="Meiryo UI" panose="020B0604030504040204" pitchFamily="50" charset="-128"/>
            </a:endParaRPr>
          </a:p>
          <a:p>
            <a:pPr algn="ctr">
              <a:defRPr/>
            </a:pPr>
            <a:r>
              <a:rPr lang="ja-JP" altLang="en-US" sz="2800" dirty="0">
                <a:solidFill>
                  <a:schemeClr val="bg1">
                    <a:lumMod val="50000"/>
                  </a:schemeClr>
                </a:solidFill>
                <a:latin typeface="Meiryo UI" panose="020B0604030504040204" pitchFamily="50" charset="-128"/>
                <a:ea typeface="Meiryo UI" panose="020B0604030504040204" pitchFamily="50" charset="-128"/>
              </a:rPr>
              <a:t>省エネ気運の高まり、新規用途の開拓により市場拡大</a:t>
            </a:r>
            <a:endParaRPr lang="en-US" altLang="ja-JP" sz="2800" dirty="0">
              <a:solidFill>
                <a:schemeClr val="bg1">
                  <a:lumMod val="50000"/>
                </a:schemeClr>
              </a:solidFill>
              <a:latin typeface="Meiryo UI" panose="020B0604030504040204" pitchFamily="50" charset="-128"/>
              <a:ea typeface="Meiryo UI" panose="020B0604030504040204" pitchFamily="50" charset="-128"/>
            </a:endParaRPr>
          </a:p>
          <a:p>
            <a:pPr algn="ctr">
              <a:defRPr/>
            </a:pPr>
            <a:endParaRPr lang="en-US" altLang="ja-JP" sz="2800" dirty="0">
              <a:solidFill>
                <a:schemeClr val="bg1">
                  <a:lumMod val="50000"/>
                </a:schemeClr>
              </a:solidFill>
              <a:latin typeface="Meiryo UI" panose="020B0604030504040204" pitchFamily="50" charset="-128"/>
              <a:ea typeface="Meiryo UI" panose="020B0604030504040204" pitchFamily="50" charset="-128"/>
            </a:endParaRPr>
          </a:p>
        </p:txBody>
      </p:sp>
      <p:sp>
        <p:nvSpPr>
          <p:cNvPr id="5" name="タイトル 2">
            <a:extLst>
              <a:ext uri="{FF2B5EF4-FFF2-40B4-BE49-F238E27FC236}">
                <a16:creationId xmlns:a16="http://schemas.microsoft.com/office/drawing/2014/main" id="{01EBDFE8-3689-A65E-D514-EC30B074BFAA}"/>
              </a:ext>
            </a:extLst>
          </p:cNvPr>
          <p:cNvSpPr>
            <a:spLocks noGrp="1"/>
          </p:cNvSpPr>
          <p:nvPr>
            <p:ph type="title"/>
          </p:nvPr>
        </p:nvSpPr>
        <p:spPr>
          <a:xfrm>
            <a:off x="242888" y="115888"/>
            <a:ext cx="9202737" cy="339725"/>
          </a:xfrm>
        </p:spPr>
        <p:txBody>
          <a:bodyPr/>
          <a:lstStyle/>
          <a:p>
            <a:pPr>
              <a:defRPr/>
            </a:pPr>
            <a:r>
              <a:rPr lang="en-US" altLang="ja-JP" dirty="0">
                <a:latin typeface="Meiryo UI" panose="020B0604030504040204" pitchFamily="50" charset="-128"/>
                <a:ea typeface="Meiryo UI" panose="020B0604030504040204" pitchFamily="50" charset="-128"/>
              </a:rPr>
              <a:t>29.</a:t>
            </a:r>
            <a:r>
              <a:rPr lang="ja-JP" altLang="en-US" dirty="0">
                <a:latin typeface="Meiryo UI" panose="020B0604030504040204" pitchFamily="50" charset="-128"/>
                <a:ea typeface="Meiryo UI" panose="020B0604030504040204" pitchFamily="50" charset="-128"/>
              </a:rPr>
              <a:t>商品マーケットの将来性について</a:t>
            </a:r>
          </a:p>
        </p:txBody>
      </p:sp>
      <p:sp>
        <p:nvSpPr>
          <p:cNvPr id="2" name="正方形/長方形 1">
            <a:extLst>
              <a:ext uri="{FF2B5EF4-FFF2-40B4-BE49-F238E27FC236}">
                <a16:creationId xmlns:a16="http://schemas.microsoft.com/office/drawing/2014/main" id="{CA4C4D02-4223-17B1-D1C0-9A69210C3A23}"/>
              </a:ext>
            </a:extLst>
          </p:cNvPr>
          <p:cNvSpPr/>
          <p:nvPr/>
        </p:nvSpPr>
        <p:spPr>
          <a:xfrm>
            <a:off x="3902075" y="5635625"/>
            <a:ext cx="6419850" cy="646113"/>
          </a:xfrm>
          <a:prstGeom prst="rect">
            <a:avLst/>
          </a:prstGeom>
        </p:spPr>
        <p:txBody>
          <a:bodyPr>
            <a:spAutoFit/>
          </a:bodyPr>
          <a:lstStyle/>
          <a:p>
            <a:pPr algn="ctr">
              <a:defRPr/>
            </a:pPr>
            <a:r>
              <a:rPr lang="ja-JP" altLang="en-US" dirty="0">
                <a:solidFill>
                  <a:schemeClr val="bg1">
                    <a:lumMod val="50000"/>
                  </a:schemeClr>
                </a:solidFill>
                <a:latin typeface="Meiryo UI" panose="020B0604030504040204" pitchFamily="50" charset="-128"/>
                <a:ea typeface="Meiryo UI" panose="020B0604030504040204" pitchFamily="50" charset="-128"/>
              </a:rPr>
              <a:t>参照資料：富士経済グループ　第</a:t>
            </a:r>
            <a:r>
              <a:rPr lang="en-US" altLang="ja-JP" dirty="0">
                <a:solidFill>
                  <a:schemeClr val="bg1">
                    <a:lumMod val="50000"/>
                  </a:schemeClr>
                </a:solidFill>
                <a:latin typeface="Meiryo UI" panose="020B0604030504040204" pitchFamily="50" charset="-128"/>
                <a:ea typeface="Meiryo UI" panose="020B0604030504040204" pitchFamily="50" charset="-128"/>
              </a:rPr>
              <a:t>17086</a:t>
            </a:r>
            <a:r>
              <a:rPr lang="ja-JP" altLang="en-US" dirty="0">
                <a:solidFill>
                  <a:schemeClr val="bg1">
                    <a:lumMod val="50000"/>
                  </a:schemeClr>
                </a:solidFill>
                <a:latin typeface="Meiryo UI" panose="020B0604030504040204" pitchFamily="50" charset="-128"/>
                <a:ea typeface="Meiryo UI" panose="020B0604030504040204" pitchFamily="50" charset="-128"/>
              </a:rPr>
              <a:t>号　プレスリリース</a:t>
            </a:r>
            <a:endParaRPr lang="en-US" altLang="ja-JP" dirty="0">
              <a:solidFill>
                <a:schemeClr val="bg1">
                  <a:lumMod val="50000"/>
                </a:schemeClr>
              </a:solidFill>
              <a:latin typeface="Meiryo UI" panose="020B0604030504040204" pitchFamily="50" charset="-128"/>
              <a:ea typeface="Meiryo UI" panose="020B0604030504040204" pitchFamily="50" charset="-128"/>
            </a:endParaRPr>
          </a:p>
          <a:p>
            <a:pPr algn="ctr">
              <a:defRPr/>
            </a:pPr>
            <a:endParaRPr lang="en-US" altLang="ja-JP" dirty="0">
              <a:solidFill>
                <a:schemeClr val="bg1">
                  <a:lumMod val="50000"/>
                </a:schemeClr>
              </a:solidFill>
              <a:latin typeface="Meiryo UI" panose="020B0604030504040204" pitchFamily="50" charset="-128"/>
              <a:ea typeface="Meiryo UI" panose="020B0604030504040204" pitchFamily="50"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4947012-CDA7-E12F-D2CB-FD85636DAD66}"/>
              </a:ext>
            </a:extLst>
          </p:cNvPr>
          <p:cNvSpPr>
            <a:spLocks noGrp="1"/>
          </p:cNvSpPr>
          <p:nvPr>
            <p:ph type="title"/>
          </p:nvPr>
        </p:nvSpPr>
        <p:spPr>
          <a:xfrm>
            <a:off x="242888" y="115888"/>
            <a:ext cx="9202737" cy="339725"/>
          </a:xfrm>
        </p:spPr>
        <p:txBody>
          <a:bodyPr/>
          <a:lstStyle/>
          <a:p>
            <a:pPr>
              <a:defRPr/>
            </a:pPr>
            <a:r>
              <a:rPr lang="en-US" altLang="ja-JP" dirty="0">
                <a:latin typeface="Meiryo UI" panose="020B0604030504040204" pitchFamily="50" charset="-128"/>
                <a:ea typeface="Meiryo UI" panose="020B0604030504040204" pitchFamily="50" charset="-128"/>
              </a:rPr>
              <a:t>30.</a:t>
            </a:r>
            <a:r>
              <a:rPr lang="ja-JP" altLang="en-US" dirty="0">
                <a:latin typeface="Meiryo UI" panose="020B0604030504040204" pitchFamily="50" charset="-128"/>
                <a:ea typeface="Meiryo UI" panose="020B0604030504040204" pitchFamily="50" charset="-128"/>
              </a:rPr>
              <a:t>断熱・遮熱・蓄熱材の国内市場</a:t>
            </a:r>
          </a:p>
        </p:txBody>
      </p:sp>
      <p:sp>
        <p:nvSpPr>
          <p:cNvPr id="4" name="フッター プレースホルダー 3">
            <a:extLst>
              <a:ext uri="{FF2B5EF4-FFF2-40B4-BE49-F238E27FC236}">
                <a16:creationId xmlns:a16="http://schemas.microsoft.com/office/drawing/2014/main" id="{8F2EFBBF-1698-18FD-9897-CA74712A9FBE}"/>
              </a:ext>
            </a:extLst>
          </p:cNvPr>
          <p:cNvSpPr>
            <a:spLocks noGrp="1"/>
          </p:cNvSpPr>
          <p:nvPr>
            <p:ph type="ftr" sz="quarter" idx="10"/>
          </p:nvPr>
        </p:nvSpPr>
        <p:spPr/>
        <p:txBody>
          <a:bodyPr/>
          <a:lstStyle/>
          <a:p>
            <a:pPr>
              <a:defRPr/>
            </a:pPr>
            <a:r>
              <a:rPr lang="en-US" altLang="ja-JP"/>
              <a:t>Copyright(C)</a:t>
            </a:r>
            <a:r>
              <a:rPr lang="ja-JP" altLang="en-US"/>
              <a:t>　</a:t>
            </a:r>
            <a:r>
              <a:rPr lang="en-US" altLang="ja-JP"/>
              <a:t>reis-inc.</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36868" name="スライド番号プレースホルダー 4">
            <a:extLst>
              <a:ext uri="{FF2B5EF4-FFF2-40B4-BE49-F238E27FC236}">
                <a16:creationId xmlns:a16="http://schemas.microsoft.com/office/drawing/2014/main" id="{6B4C2330-58C6-A0E0-852A-C2BE59EC2A75}"/>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1FA08440-CF89-4096-94EE-4A45DB0FE5DF}" type="slidenum">
              <a:rPr lang="ja-JP" altLang="en-US" sz="1800" smtClean="0">
                <a:solidFill>
                  <a:srgbClr val="898989"/>
                </a:solidFill>
              </a:rPr>
              <a:pPr>
                <a:spcBef>
                  <a:spcPct val="0"/>
                </a:spcBef>
                <a:buFontTx/>
                <a:buNone/>
              </a:pPr>
              <a:t>31</a:t>
            </a:fld>
            <a:endParaRPr lang="ja-JP" altLang="en-US" sz="1800">
              <a:solidFill>
                <a:srgbClr val="898989"/>
              </a:solidFill>
            </a:endParaRPr>
          </a:p>
        </p:txBody>
      </p:sp>
      <p:pic>
        <p:nvPicPr>
          <p:cNvPr id="36869" name="図 4">
            <a:extLst>
              <a:ext uri="{FF2B5EF4-FFF2-40B4-BE49-F238E27FC236}">
                <a16:creationId xmlns:a16="http://schemas.microsoft.com/office/drawing/2014/main" id="{051E395C-2A77-2290-F30A-64FB34D2ED3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7238" y="1000125"/>
            <a:ext cx="8710612"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a:extLst>
              <a:ext uri="{FF2B5EF4-FFF2-40B4-BE49-F238E27FC236}">
                <a16:creationId xmlns:a16="http://schemas.microsoft.com/office/drawing/2014/main" id="{ACF4460B-A377-5282-9066-4F937D140AF1}"/>
              </a:ext>
            </a:extLst>
          </p:cNvPr>
          <p:cNvSpPr txBox="1"/>
          <p:nvPr/>
        </p:nvSpPr>
        <p:spPr>
          <a:xfrm>
            <a:off x="735013" y="5173663"/>
            <a:ext cx="8755062" cy="830262"/>
          </a:xfrm>
          <a:prstGeom prst="rect">
            <a:avLst/>
          </a:prstGeom>
          <a:noFill/>
        </p:spPr>
        <p:txBody>
          <a:bodyPr wrap="none">
            <a:spAutoFit/>
          </a:bodyPr>
          <a:lstStyle/>
          <a:p>
            <a:pPr>
              <a:defRPr/>
            </a:pPr>
            <a:r>
              <a:rPr lang="ja-JP" altLang="en-US" sz="1600" dirty="0">
                <a:solidFill>
                  <a:schemeClr val="tx1">
                    <a:lumMod val="50000"/>
                    <a:lumOff val="50000"/>
                  </a:schemeClr>
                </a:solidFill>
                <a:latin typeface="Meiryo UI" panose="020B0604030504040204" pitchFamily="50" charset="-128"/>
                <a:ea typeface="Meiryo UI" panose="020B0604030504040204" pitchFamily="50" charset="-128"/>
              </a:rPr>
              <a:t>◆</a:t>
            </a:r>
            <a:r>
              <a:rPr lang="en-US" altLang="ja-JP" sz="1600" dirty="0">
                <a:solidFill>
                  <a:schemeClr val="tx1">
                    <a:lumMod val="50000"/>
                    <a:lumOff val="50000"/>
                  </a:schemeClr>
                </a:solidFill>
                <a:latin typeface="Meiryo UI" panose="020B0604030504040204" pitchFamily="50" charset="-128"/>
                <a:ea typeface="Meiryo UI" panose="020B0604030504040204" pitchFamily="50" charset="-128"/>
              </a:rPr>
              <a:t>2016</a:t>
            </a:r>
            <a:r>
              <a:rPr lang="ja-JP" altLang="en-US" sz="1600" dirty="0">
                <a:solidFill>
                  <a:schemeClr val="tx1">
                    <a:lumMod val="50000"/>
                    <a:lumOff val="50000"/>
                  </a:schemeClr>
                </a:solidFill>
                <a:latin typeface="Meiryo UI" panose="020B0604030504040204" pitchFamily="50" charset="-128"/>
                <a:ea typeface="Meiryo UI" panose="020B0604030504040204" pitchFamily="50" charset="-128"/>
              </a:rPr>
              <a:t>年の断熱・遮熱・蓄熱市場は</a:t>
            </a:r>
            <a:r>
              <a:rPr lang="en-US" altLang="ja-JP" sz="1600" dirty="0">
                <a:solidFill>
                  <a:schemeClr val="tx1">
                    <a:lumMod val="50000"/>
                    <a:lumOff val="50000"/>
                  </a:schemeClr>
                </a:solidFill>
                <a:latin typeface="Meiryo UI" panose="020B0604030504040204" pitchFamily="50" charset="-128"/>
                <a:ea typeface="Meiryo UI" panose="020B0604030504040204" pitchFamily="50" charset="-128"/>
              </a:rPr>
              <a:t>7,178</a:t>
            </a:r>
            <a:r>
              <a:rPr lang="ja-JP" altLang="en-US" sz="1600" dirty="0">
                <a:solidFill>
                  <a:schemeClr val="tx1">
                    <a:lumMod val="50000"/>
                    <a:lumOff val="50000"/>
                  </a:schemeClr>
                </a:solidFill>
                <a:latin typeface="Meiryo UI" panose="020B0604030504040204" pitchFamily="50" charset="-128"/>
                <a:ea typeface="Meiryo UI" panose="020B0604030504040204" pitchFamily="50" charset="-128"/>
              </a:rPr>
              <a:t>億円→住宅・非住宅で市場の</a:t>
            </a:r>
            <a:r>
              <a:rPr lang="en-US" altLang="ja-JP" sz="1600" dirty="0">
                <a:solidFill>
                  <a:schemeClr val="tx1">
                    <a:lumMod val="50000"/>
                    <a:lumOff val="50000"/>
                  </a:schemeClr>
                </a:solidFill>
                <a:latin typeface="Meiryo UI" panose="020B0604030504040204" pitchFamily="50" charset="-128"/>
                <a:ea typeface="Meiryo UI" panose="020B0604030504040204" pitchFamily="50" charset="-128"/>
              </a:rPr>
              <a:t>70%</a:t>
            </a:r>
          </a:p>
          <a:p>
            <a:pPr>
              <a:defRPr/>
            </a:pPr>
            <a:r>
              <a:rPr lang="ja-JP" altLang="en-US" sz="1600" dirty="0">
                <a:solidFill>
                  <a:schemeClr val="tx1">
                    <a:lumMod val="50000"/>
                    <a:lumOff val="50000"/>
                  </a:schemeClr>
                </a:solidFill>
                <a:latin typeface="Meiryo UI" panose="020B0604030504040204" pitchFamily="50" charset="-128"/>
                <a:ea typeface="Meiryo UI" panose="020B0604030504040204" pitchFamily="50" charset="-128"/>
              </a:rPr>
              <a:t>◆</a:t>
            </a:r>
            <a:r>
              <a:rPr lang="en-US" altLang="ja-JP" sz="1600" dirty="0">
                <a:solidFill>
                  <a:schemeClr val="tx1">
                    <a:lumMod val="50000"/>
                    <a:lumOff val="50000"/>
                  </a:schemeClr>
                </a:solidFill>
                <a:latin typeface="Meiryo UI" panose="020B0604030504040204" pitchFamily="50" charset="-128"/>
                <a:ea typeface="Meiryo UI" panose="020B0604030504040204" pitchFamily="50" charset="-128"/>
              </a:rPr>
              <a:t>2020</a:t>
            </a:r>
            <a:r>
              <a:rPr lang="ja-JP" altLang="en-US" sz="1600" dirty="0">
                <a:solidFill>
                  <a:schemeClr val="tx1">
                    <a:lumMod val="50000"/>
                    <a:lumOff val="50000"/>
                  </a:schemeClr>
                </a:solidFill>
                <a:latin typeface="Meiryo UI" panose="020B0604030504040204" pitchFamily="50" charset="-128"/>
                <a:ea typeface="Meiryo UI" panose="020B0604030504040204" pitchFamily="50" charset="-128"/>
              </a:rPr>
              <a:t>年までに予定されている改正省エネ基準</a:t>
            </a:r>
            <a:r>
              <a:rPr lang="en-US" altLang="ja-JP" sz="16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600" dirty="0">
                <a:solidFill>
                  <a:schemeClr val="tx1">
                    <a:lumMod val="50000"/>
                    <a:lumOff val="50000"/>
                  </a:schemeClr>
                </a:solidFill>
                <a:latin typeface="Meiryo UI" panose="020B0604030504040204" pitchFamily="50" charset="-128"/>
                <a:ea typeface="Meiryo UI" panose="020B0604030504040204" pitchFamily="50" charset="-128"/>
              </a:rPr>
              <a:t>建築物省エネ法適合義務を背景に安定的に需要拡大</a:t>
            </a:r>
            <a:endParaRPr lang="en-US" altLang="ja-JP" sz="1600" dirty="0">
              <a:solidFill>
                <a:schemeClr val="tx1">
                  <a:lumMod val="50000"/>
                  <a:lumOff val="50000"/>
                </a:schemeClr>
              </a:solidFill>
              <a:latin typeface="Meiryo UI" panose="020B0604030504040204" pitchFamily="50" charset="-128"/>
              <a:ea typeface="Meiryo UI" panose="020B0604030504040204" pitchFamily="50" charset="-128"/>
            </a:endParaRPr>
          </a:p>
          <a:p>
            <a:pPr>
              <a:defRPr/>
            </a:pPr>
            <a:r>
              <a:rPr lang="ja-JP" altLang="en-US" sz="1600" dirty="0">
                <a:solidFill>
                  <a:schemeClr val="tx1">
                    <a:lumMod val="50000"/>
                    <a:lumOff val="50000"/>
                  </a:schemeClr>
                </a:solidFill>
                <a:latin typeface="Meiryo UI" panose="020B0604030504040204" pitchFamily="50" charset="-128"/>
                <a:ea typeface="Meiryo UI" panose="020B0604030504040204" pitchFamily="50" charset="-128"/>
              </a:rPr>
              <a:t>◆</a:t>
            </a:r>
            <a:r>
              <a:rPr lang="en-US" altLang="ja-JP" sz="1600" dirty="0">
                <a:solidFill>
                  <a:schemeClr val="tx1">
                    <a:lumMod val="50000"/>
                    <a:lumOff val="50000"/>
                  </a:schemeClr>
                </a:solidFill>
                <a:latin typeface="Meiryo UI" panose="020B0604030504040204" pitchFamily="50" charset="-128"/>
                <a:ea typeface="Meiryo UI" panose="020B0604030504040204" pitchFamily="50" charset="-128"/>
              </a:rPr>
              <a:t>2023</a:t>
            </a:r>
            <a:r>
              <a:rPr lang="ja-JP" altLang="en-US" sz="1600" dirty="0">
                <a:solidFill>
                  <a:schemeClr val="tx1">
                    <a:lumMod val="50000"/>
                    <a:lumOff val="50000"/>
                  </a:schemeClr>
                </a:solidFill>
                <a:latin typeface="Meiryo UI" panose="020B0604030504040204" pitchFamily="50" charset="-128"/>
                <a:ea typeface="Meiryo UI" panose="020B0604030504040204" pitchFamily="50" charset="-128"/>
              </a:rPr>
              <a:t>年予測（</a:t>
            </a:r>
            <a:r>
              <a:rPr lang="en-US" altLang="ja-JP" sz="1600" dirty="0">
                <a:solidFill>
                  <a:schemeClr val="tx1">
                    <a:lumMod val="50000"/>
                    <a:lumOff val="50000"/>
                  </a:schemeClr>
                </a:solidFill>
                <a:latin typeface="Meiryo UI" panose="020B0604030504040204" pitchFamily="50" charset="-128"/>
                <a:ea typeface="Meiryo UI" panose="020B0604030504040204" pitchFamily="50" charset="-128"/>
              </a:rPr>
              <a:t>2016</a:t>
            </a:r>
            <a:r>
              <a:rPr lang="ja-JP" altLang="en-US" sz="1600" dirty="0">
                <a:solidFill>
                  <a:schemeClr val="tx1">
                    <a:lumMod val="50000"/>
                    <a:lumOff val="50000"/>
                  </a:schemeClr>
                </a:solidFill>
                <a:latin typeface="Meiryo UI" panose="020B0604030504040204" pitchFamily="50" charset="-128"/>
                <a:ea typeface="Meiryo UI" panose="020B0604030504040204" pitchFamily="50" charset="-128"/>
              </a:rPr>
              <a:t>年比）　断熱・遮熱・蓄熱材市場→</a:t>
            </a:r>
            <a:r>
              <a:rPr lang="en-US" altLang="ja-JP" sz="1600" b="1" dirty="0">
                <a:solidFill>
                  <a:srgbClr val="FF0000"/>
                </a:solidFill>
                <a:latin typeface="Meiryo UI" panose="020B0604030504040204" pitchFamily="50" charset="-128"/>
                <a:ea typeface="Meiryo UI" panose="020B0604030504040204" pitchFamily="50" charset="-128"/>
              </a:rPr>
              <a:t>8,246</a:t>
            </a:r>
            <a:r>
              <a:rPr lang="ja-JP" altLang="en-US" sz="1600" b="1" dirty="0">
                <a:solidFill>
                  <a:srgbClr val="FF0000"/>
                </a:solidFill>
                <a:latin typeface="Meiryo UI" panose="020B0604030504040204" pitchFamily="50" charset="-128"/>
                <a:ea typeface="Meiryo UI" panose="020B0604030504040204" pitchFamily="50" charset="-128"/>
              </a:rPr>
              <a:t>億円</a:t>
            </a:r>
            <a:r>
              <a:rPr lang="ja-JP" altLang="en-US" sz="1600" dirty="0">
                <a:solidFill>
                  <a:schemeClr val="tx1">
                    <a:lumMod val="50000"/>
                    <a:lumOff val="50000"/>
                  </a:schemeClr>
                </a:solidFill>
                <a:latin typeface="Meiryo UI" panose="020B0604030504040204" pitchFamily="50" charset="-128"/>
                <a:ea typeface="Meiryo UI" panose="020B0604030504040204" pitchFamily="50" charset="-128"/>
              </a:rPr>
              <a:t>（</a:t>
            </a:r>
            <a:r>
              <a:rPr lang="en-US" altLang="ja-JP" sz="1600" dirty="0">
                <a:solidFill>
                  <a:schemeClr val="tx1">
                    <a:lumMod val="50000"/>
                    <a:lumOff val="50000"/>
                  </a:schemeClr>
                </a:solidFill>
                <a:latin typeface="Meiryo UI" panose="020B0604030504040204" pitchFamily="50" charset="-128"/>
                <a:ea typeface="Meiryo UI" panose="020B0604030504040204" pitchFamily="50" charset="-128"/>
              </a:rPr>
              <a:t>14.9%</a:t>
            </a:r>
            <a:r>
              <a:rPr lang="ja-JP" altLang="en-US" sz="1600" dirty="0">
                <a:solidFill>
                  <a:schemeClr val="tx1">
                    <a:lumMod val="50000"/>
                    <a:lumOff val="50000"/>
                  </a:schemeClr>
                </a:solidFill>
                <a:latin typeface="Meiryo UI" panose="020B0604030504040204" pitchFamily="50" charset="-128"/>
                <a:ea typeface="Meiryo UI" panose="020B0604030504040204" pitchFamily="50" charset="-128"/>
              </a:rPr>
              <a:t>増）</a:t>
            </a:r>
          </a:p>
        </p:txBody>
      </p:sp>
      <p:sp>
        <p:nvSpPr>
          <p:cNvPr id="12" name="テキスト ボックス 11">
            <a:extLst>
              <a:ext uri="{FF2B5EF4-FFF2-40B4-BE49-F238E27FC236}">
                <a16:creationId xmlns:a16="http://schemas.microsoft.com/office/drawing/2014/main" id="{50C9B970-8568-E83A-BC34-A080256B4F30}"/>
              </a:ext>
            </a:extLst>
          </p:cNvPr>
          <p:cNvSpPr txBox="1"/>
          <p:nvPr/>
        </p:nvSpPr>
        <p:spPr>
          <a:xfrm>
            <a:off x="5654675" y="6003925"/>
            <a:ext cx="4481513" cy="277813"/>
          </a:xfrm>
          <a:prstGeom prst="rect">
            <a:avLst/>
          </a:prstGeom>
          <a:noFill/>
        </p:spPr>
        <p:txBody>
          <a:bodyPr wrap="none">
            <a:spAutoFit/>
          </a:bodyPr>
          <a:lstStyle/>
          <a:p>
            <a:pPr>
              <a:defRPr/>
            </a:pP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資料：株式会社富士経済　</a:t>
            </a:r>
            <a:r>
              <a:rPr lang="en-US" altLang="ja-JP" sz="1200" dirty="0">
                <a:solidFill>
                  <a:schemeClr val="tx1">
                    <a:lumMod val="50000"/>
                    <a:lumOff val="50000"/>
                  </a:schemeClr>
                </a:solidFill>
                <a:latin typeface="Meiryo UI" panose="020B0604030504040204" pitchFamily="50" charset="-128"/>
                <a:ea typeface="Meiryo UI" panose="020B0604030504040204" pitchFamily="50" charset="-128"/>
              </a:rPr>
              <a:t>2017</a:t>
            </a: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年</a:t>
            </a:r>
            <a:r>
              <a:rPr lang="en-US" altLang="ja-JP" sz="1200" dirty="0">
                <a:solidFill>
                  <a:schemeClr val="tx1">
                    <a:lumMod val="50000"/>
                    <a:lumOff val="50000"/>
                  </a:schemeClr>
                </a:solidFill>
                <a:latin typeface="Meiryo UI" panose="020B0604030504040204" pitchFamily="50" charset="-128"/>
                <a:ea typeface="Meiryo UI" panose="020B0604030504040204" pitchFamily="50" charset="-128"/>
              </a:rPr>
              <a:t>9</a:t>
            </a: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月</a:t>
            </a:r>
            <a:r>
              <a:rPr lang="en-US" altLang="ja-JP" sz="1200" dirty="0">
                <a:solidFill>
                  <a:schemeClr val="tx1">
                    <a:lumMod val="50000"/>
                    <a:lumOff val="50000"/>
                  </a:schemeClr>
                </a:solidFill>
                <a:latin typeface="Meiryo UI" panose="020B0604030504040204" pitchFamily="50" charset="-128"/>
                <a:ea typeface="Meiryo UI" panose="020B0604030504040204" pitchFamily="50" charset="-128"/>
              </a:rPr>
              <a:t>12</a:t>
            </a: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日　</a:t>
            </a:r>
            <a:r>
              <a:rPr lang="en-US" altLang="ja-JP" sz="1200" dirty="0">
                <a:solidFill>
                  <a:schemeClr val="tx1">
                    <a:lumMod val="50000"/>
                    <a:lumOff val="50000"/>
                  </a:schemeClr>
                </a:solidFill>
                <a:latin typeface="Meiryo UI" panose="020B0604030504040204" pitchFamily="50" charset="-128"/>
                <a:ea typeface="Meiryo UI" panose="020B0604030504040204" pitchFamily="50" charset="-128"/>
              </a:rPr>
              <a:t>PRESS</a:t>
            </a: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　</a:t>
            </a:r>
            <a:r>
              <a:rPr lang="en-US" altLang="ja-JP" sz="1200" dirty="0">
                <a:solidFill>
                  <a:schemeClr val="tx1">
                    <a:lumMod val="50000"/>
                    <a:lumOff val="50000"/>
                  </a:schemeClr>
                </a:solidFill>
                <a:latin typeface="Meiryo UI" panose="020B0604030504040204" pitchFamily="50" charset="-128"/>
                <a:ea typeface="Meiryo UI" panose="020B0604030504040204" pitchFamily="50" charset="-128"/>
              </a:rPr>
              <a:t>RELEASE</a:t>
            </a:r>
          </a:p>
        </p:txBody>
      </p:sp>
      <p:sp>
        <p:nvSpPr>
          <p:cNvPr id="8" name="楕円 7">
            <a:extLst>
              <a:ext uri="{FF2B5EF4-FFF2-40B4-BE49-F238E27FC236}">
                <a16:creationId xmlns:a16="http://schemas.microsoft.com/office/drawing/2014/main" id="{11B62964-4DE9-E5AC-38D2-5BB5E63FEE17}"/>
              </a:ext>
            </a:extLst>
          </p:cNvPr>
          <p:cNvSpPr/>
          <p:nvPr/>
        </p:nvSpPr>
        <p:spPr>
          <a:xfrm>
            <a:off x="8324850" y="1773238"/>
            <a:ext cx="935038" cy="48895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テキスト ボックス 9">
            <a:extLst>
              <a:ext uri="{FF2B5EF4-FFF2-40B4-BE49-F238E27FC236}">
                <a16:creationId xmlns:a16="http://schemas.microsoft.com/office/drawing/2014/main" id="{2B8294C2-429A-CCA1-082A-4DDEA3C8297B}"/>
              </a:ext>
            </a:extLst>
          </p:cNvPr>
          <p:cNvSpPr txBox="1"/>
          <p:nvPr/>
        </p:nvSpPr>
        <p:spPr>
          <a:xfrm>
            <a:off x="8175625" y="2703513"/>
            <a:ext cx="2049463" cy="276225"/>
          </a:xfrm>
          <a:prstGeom prst="rect">
            <a:avLst/>
          </a:prstGeom>
          <a:solidFill>
            <a:schemeClr val="accent6">
              <a:lumMod val="20000"/>
              <a:lumOff val="80000"/>
            </a:schemeClr>
          </a:solidFill>
          <a:ln w="22225">
            <a:solidFill>
              <a:srgbClr val="FF0000"/>
            </a:solidFill>
          </a:ln>
        </p:spPr>
        <p:txBody>
          <a:bodyPr>
            <a:spAutoFit/>
          </a:bodyPr>
          <a:lstStyle/>
          <a:p>
            <a:pPr>
              <a:defRPr/>
            </a:pPr>
            <a:r>
              <a:rPr lang="ja-JP" altLang="en-US" sz="1200" b="1" dirty="0">
                <a:solidFill>
                  <a:schemeClr val="bg1">
                    <a:lumMod val="50000"/>
                  </a:schemeClr>
                </a:solidFill>
                <a:latin typeface="+mn-ea"/>
                <a:ea typeface="+mn-ea"/>
              </a:rPr>
              <a:t>特にプライム遮熱材市場注目</a:t>
            </a:r>
            <a:endParaRPr lang="en-US" altLang="ja-JP" sz="1200" b="1" dirty="0">
              <a:solidFill>
                <a:schemeClr val="bg1">
                  <a:lumMod val="50000"/>
                </a:schemeClr>
              </a:solidFill>
              <a:latin typeface="+mn-ea"/>
              <a:ea typeface="+mn-ea"/>
            </a:endParaRPr>
          </a:p>
        </p:txBody>
      </p:sp>
      <p:cxnSp>
        <p:nvCxnSpPr>
          <p:cNvPr id="11" name="直線矢印コネクタ 10">
            <a:extLst>
              <a:ext uri="{FF2B5EF4-FFF2-40B4-BE49-F238E27FC236}">
                <a16:creationId xmlns:a16="http://schemas.microsoft.com/office/drawing/2014/main" id="{548C0448-CF5F-148D-910A-705DA2B9F4A6}"/>
              </a:ext>
            </a:extLst>
          </p:cNvPr>
          <p:cNvCxnSpPr>
            <a:cxnSpLocks/>
            <a:stCxn id="10" idx="0"/>
          </p:cNvCxnSpPr>
          <p:nvPr/>
        </p:nvCxnSpPr>
        <p:spPr>
          <a:xfrm flipH="1" flipV="1">
            <a:off x="8856663" y="2097088"/>
            <a:ext cx="344487" cy="606425"/>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9343633-FECF-2128-9353-504CF4C5A291}"/>
              </a:ext>
            </a:extLst>
          </p:cNvPr>
          <p:cNvSpPr>
            <a:spLocks noGrp="1"/>
          </p:cNvSpPr>
          <p:nvPr>
            <p:ph type="title"/>
          </p:nvPr>
        </p:nvSpPr>
        <p:spPr>
          <a:xfrm>
            <a:off x="242888" y="115888"/>
            <a:ext cx="9202737" cy="339725"/>
          </a:xfrm>
        </p:spPr>
        <p:txBody>
          <a:bodyPr/>
          <a:lstStyle/>
          <a:p>
            <a:pPr>
              <a:defRPr/>
            </a:pPr>
            <a:r>
              <a:rPr lang="en-US" altLang="ja-JP" dirty="0">
                <a:latin typeface="Meiryo UI" panose="020B0604030504040204" pitchFamily="50" charset="-128"/>
                <a:ea typeface="Meiryo UI" panose="020B0604030504040204" pitchFamily="50" charset="-128"/>
              </a:rPr>
              <a:t>31.</a:t>
            </a:r>
            <a:r>
              <a:rPr lang="ja-JP" altLang="en-US" dirty="0">
                <a:latin typeface="Meiryo UI" panose="020B0604030504040204" pitchFamily="50" charset="-128"/>
                <a:ea typeface="Meiryo UI" panose="020B0604030504040204" pitchFamily="50" charset="-128"/>
              </a:rPr>
              <a:t>用途分野別市場</a:t>
            </a:r>
          </a:p>
        </p:txBody>
      </p:sp>
      <p:sp>
        <p:nvSpPr>
          <p:cNvPr id="4" name="フッター プレースホルダー 3">
            <a:extLst>
              <a:ext uri="{FF2B5EF4-FFF2-40B4-BE49-F238E27FC236}">
                <a16:creationId xmlns:a16="http://schemas.microsoft.com/office/drawing/2014/main" id="{90D2576C-11C1-EE11-54F5-371D648425C0}"/>
              </a:ext>
            </a:extLst>
          </p:cNvPr>
          <p:cNvSpPr>
            <a:spLocks noGrp="1"/>
          </p:cNvSpPr>
          <p:nvPr>
            <p:ph type="ftr" sz="quarter" idx="10"/>
          </p:nvPr>
        </p:nvSpPr>
        <p:spPr/>
        <p:txBody>
          <a:bodyPr/>
          <a:lstStyle/>
          <a:p>
            <a:pPr>
              <a:defRPr/>
            </a:pPr>
            <a:r>
              <a:rPr lang="en-US" altLang="ja-JP"/>
              <a:t>Copyright(C)</a:t>
            </a:r>
            <a:r>
              <a:rPr lang="ja-JP" altLang="en-US"/>
              <a:t>　</a:t>
            </a:r>
            <a:r>
              <a:rPr lang="en-US" altLang="ja-JP"/>
              <a:t>reis-inc.</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37892" name="スライド番号プレースホルダー 4">
            <a:extLst>
              <a:ext uri="{FF2B5EF4-FFF2-40B4-BE49-F238E27FC236}">
                <a16:creationId xmlns:a16="http://schemas.microsoft.com/office/drawing/2014/main" id="{D3416CD6-66A1-C5D8-9F92-0C1FE49122B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47F25D8E-DB52-4C94-AB6B-24E0BAFEBE92}" type="slidenum">
              <a:rPr lang="ja-JP" altLang="en-US" sz="1800" smtClean="0">
                <a:solidFill>
                  <a:srgbClr val="898989"/>
                </a:solidFill>
              </a:rPr>
              <a:pPr>
                <a:spcBef>
                  <a:spcPct val="0"/>
                </a:spcBef>
                <a:buFontTx/>
                <a:buNone/>
              </a:pPr>
              <a:t>32</a:t>
            </a:fld>
            <a:endParaRPr lang="ja-JP" altLang="en-US" sz="1800">
              <a:solidFill>
                <a:srgbClr val="898989"/>
              </a:solidFill>
            </a:endParaRPr>
          </a:p>
        </p:txBody>
      </p:sp>
      <p:graphicFrame>
        <p:nvGraphicFramePr>
          <p:cNvPr id="6" name="表 5">
            <a:extLst>
              <a:ext uri="{FF2B5EF4-FFF2-40B4-BE49-F238E27FC236}">
                <a16:creationId xmlns:a16="http://schemas.microsoft.com/office/drawing/2014/main" id="{80E5BA23-07E1-158B-1F82-45A6D9DCE0F6}"/>
              </a:ext>
            </a:extLst>
          </p:cNvPr>
          <p:cNvGraphicFramePr>
            <a:graphicFrameLocks noGrp="1"/>
          </p:cNvGraphicFramePr>
          <p:nvPr/>
        </p:nvGraphicFramePr>
        <p:xfrm>
          <a:off x="576263" y="1209675"/>
          <a:ext cx="9072562" cy="3536950"/>
        </p:xfrm>
        <a:graphic>
          <a:graphicData uri="http://schemas.openxmlformats.org/drawingml/2006/table">
            <a:tbl>
              <a:tblPr firstRow="1" bandRow="1">
                <a:tableStyleId>{5C22544A-7EE6-4342-B048-85BDC9FD1C3A}</a:tableStyleId>
              </a:tblPr>
              <a:tblGrid>
                <a:gridCol w="2126971">
                  <a:extLst>
                    <a:ext uri="{9D8B030D-6E8A-4147-A177-3AD203B41FA5}">
                      <a16:colId xmlns:a16="http://schemas.microsoft.com/office/drawing/2014/main" val="20000"/>
                    </a:ext>
                  </a:extLst>
                </a:gridCol>
                <a:gridCol w="2315197">
                  <a:extLst>
                    <a:ext uri="{9D8B030D-6E8A-4147-A177-3AD203B41FA5}">
                      <a16:colId xmlns:a16="http://schemas.microsoft.com/office/drawing/2014/main" val="20001"/>
                    </a:ext>
                  </a:extLst>
                </a:gridCol>
                <a:gridCol w="2315197">
                  <a:extLst>
                    <a:ext uri="{9D8B030D-6E8A-4147-A177-3AD203B41FA5}">
                      <a16:colId xmlns:a16="http://schemas.microsoft.com/office/drawing/2014/main" val="20002"/>
                    </a:ext>
                  </a:extLst>
                </a:gridCol>
                <a:gridCol w="2315197">
                  <a:extLst>
                    <a:ext uri="{9D8B030D-6E8A-4147-A177-3AD203B41FA5}">
                      <a16:colId xmlns:a16="http://schemas.microsoft.com/office/drawing/2014/main" val="20003"/>
                    </a:ext>
                  </a:extLst>
                </a:gridCol>
              </a:tblGrid>
              <a:tr h="589492">
                <a:tc>
                  <a:txBody>
                    <a:bodyPr/>
                    <a:lstStyle/>
                    <a:p>
                      <a:pPr algn="ctr"/>
                      <a:r>
                        <a:rPr kumimoji="1" lang="ja-JP" altLang="en-US" sz="2000" dirty="0">
                          <a:latin typeface="Meiryo UI" panose="020B0604030504040204" pitchFamily="50" charset="-128"/>
                          <a:ea typeface="Meiryo UI" panose="020B0604030504040204" pitchFamily="50" charset="-128"/>
                        </a:rPr>
                        <a:t>分野</a:t>
                      </a:r>
                    </a:p>
                  </a:txBody>
                  <a:tcPr marL="91435" marR="91435" marT="45731" marB="45731" anchor="ctr">
                    <a:solidFill>
                      <a:srgbClr val="F68B1F"/>
                    </a:solidFill>
                  </a:tcPr>
                </a:tc>
                <a:tc>
                  <a:txBody>
                    <a:bodyPr/>
                    <a:lstStyle/>
                    <a:p>
                      <a:pPr algn="ctr"/>
                      <a:r>
                        <a:rPr kumimoji="1" lang="en-US" altLang="ja-JP" sz="2000" dirty="0">
                          <a:latin typeface="Meiryo UI" panose="020B0604030504040204" pitchFamily="50" charset="-128"/>
                          <a:ea typeface="Meiryo UI" panose="020B0604030504040204" pitchFamily="50" charset="-128"/>
                        </a:rPr>
                        <a:t>2016</a:t>
                      </a:r>
                      <a:r>
                        <a:rPr kumimoji="1" lang="ja-JP" altLang="en-US" sz="2000" dirty="0">
                          <a:latin typeface="Meiryo UI" panose="020B0604030504040204" pitchFamily="50" charset="-128"/>
                          <a:ea typeface="Meiryo UI" panose="020B0604030504040204" pitchFamily="50" charset="-128"/>
                        </a:rPr>
                        <a:t>年</a:t>
                      </a:r>
                    </a:p>
                  </a:txBody>
                  <a:tcPr marL="91435" marR="91435" marT="45731" marB="45731" anchor="ctr">
                    <a:solidFill>
                      <a:srgbClr val="F68B1F"/>
                    </a:solidFill>
                  </a:tcPr>
                </a:tc>
                <a:tc>
                  <a:txBody>
                    <a:bodyPr/>
                    <a:lstStyle/>
                    <a:p>
                      <a:pPr algn="ctr"/>
                      <a:r>
                        <a:rPr kumimoji="1" lang="en-US" altLang="ja-JP" sz="2000" dirty="0">
                          <a:latin typeface="Meiryo UI" panose="020B0604030504040204" pitchFamily="50" charset="-128"/>
                          <a:ea typeface="Meiryo UI" panose="020B0604030504040204" pitchFamily="50" charset="-128"/>
                        </a:rPr>
                        <a:t>2023</a:t>
                      </a:r>
                      <a:r>
                        <a:rPr kumimoji="1" lang="ja-JP" altLang="en-US" sz="2000" dirty="0">
                          <a:latin typeface="Meiryo UI" panose="020B0604030504040204" pitchFamily="50" charset="-128"/>
                          <a:ea typeface="Meiryo UI" panose="020B0604030504040204" pitchFamily="50" charset="-128"/>
                        </a:rPr>
                        <a:t>年</a:t>
                      </a:r>
                    </a:p>
                  </a:txBody>
                  <a:tcPr marL="91435" marR="91435" marT="45731" marB="45731" anchor="ctr">
                    <a:solidFill>
                      <a:srgbClr val="F68B1F"/>
                    </a:solidFill>
                  </a:tcPr>
                </a:tc>
                <a:tc>
                  <a:txBody>
                    <a:bodyPr/>
                    <a:lstStyle/>
                    <a:p>
                      <a:pPr algn="ctr"/>
                      <a:r>
                        <a:rPr kumimoji="1" lang="en-US" altLang="ja-JP" sz="2000" dirty="0">
                          <a:latin typeface="Meiryo UI" panose="020B0604030504040204" pitchFamily="50" charset="-128"/>
                          <a:ea typeface="Meiryo UI" panose="020B0604030504040204" pitchFamily="50" charset="-128"/>
                        </a:rPr>
                        <a:t>2016</a:t>
                      </a:r>
                      <a:r>
                        <a:rPr kumimoji="1" lang="ja-JP" altLang="en-US" sz="2000" dirty="0">
                          <a:latin typeface="Meiryo UI" panose="020B0604030504040204" pitchFamily="50" charset="-128"/>
                          <a:ea typeface="Meiryo UI" panose="020B0604030504040204" pitchFamily="50" charset="-128"/>
                        </a:rPr>
                        <a:t>年比</a:t>
                      </a:r>
                    </a:p>
                  </a:txBody>
                  <a:tcPr marL="91435" marR="91435" marT="45731" marB="45731" anchor="ctr">
                    <a:solidFill>
                      <a:srgbClr val="F68B1F"/>
                    </a:solidFill>
                  </a:tcPr>
                </a:tc>
                <a:extLst>
                  <a:ext uri="{0D108BD9-81ED-4DB2-BD59-A6C34878D82A}">
                    <a16:rowId xmlns:a16="http://schemas.microsoft.com/office/drawing/2014/main" val="10000"/>
                  </a:ext>
                </a:extLst>
              </a:tr>
              <a:tr h="589492">
                <a:tc>
                  <a:txBody>
                    <a:bodyPr/>
                    <a:lstStyle/>
                    <a:p>
                      <a:pPr algn="ctr"/>
                      <a:r>
                        <a:rPr kumimoji="1" lang="ja-JP" altLang="en-US" sz="2000" b="0" dirty="0">
                          <a:solidFill>
                            <a:schemeClr val="bg1">
                              <a:lumMod val="50000"/>
                            </a:schemeClr>
                          </a:solidFill>
                          <a:latin typeface="Meiryo UI" panose="020B0604030504040204" pitchFamily="50" charset="-128"/>
                          <a:ea typeface="Meiryo UI" panose="020B0604030504040204" pitchFamily="50" charset="-128"/>
                        </a:rPr>
                        <a:t>住宅分野</a:t>
                      </a:r>
                    </a:p>
                  </a:txBody>
                  <a:tcPr marL="91435" marR="91435" marT="45731" marB="45731" anchor="ctr">
                    <a:solidFill>
                      <a:schemeClr val="accent6">
                        <a:lumMod val="20000"/>
                        <a:lumOff val="80000"/>
                      </a:schemeClr>
                    </a:solidFill>
                  </a:tcPr>
                </a:tc>
                <a:tc>
                  <a:txBody>
                    <a:bodyPr/>
                    <a:lstStyle/>
                    <a:p>
                      <a:pPr algn="r"/>
                      <a:r>
                        <a:rPr kumimoji="1" lang="en-US" altLang="ja-JP" sz="2000" b="0" dirty="0">
                          <a:solidFill>
                            <a:schemeClr val="bg1">
                              <a:lumMod val="50000"/>
                            </a:schemeClr>
                          </a:solidFill>
                          <a:latin typeface="Meiryo UI" panose="020B0604030504040204" pitchFamily="50" charset="-128"/>
                          <a:ea typeface="Meiryo UI" panose="020B0604030504040204" pitchFamily="50" charset="-128"/>
                        </a:rPr>
                        <a:t>4,377</a:t>
                      </a:r>
                      <a:r>
                        <a:rPr kumimoji="1" lang="ja-JP" altLang="en-US" sz="2000" b="0" dirty="0">
                          <a:solidFill>
                            <a:schemeClr val="bg1">
                              <a:lumMod val="50000"/>
                            </a:schemeClr>
                          </a:solidFill>
                          <a:latin typeface="Meiryo UI" panose="020B0604030504040204" pitchFamily="50" charset="-128"/>
                          <a:ea typeface="Meiryo UI" panose="020B0604030504040204" pitchFamily="50" charset="-128"/>
                        </a:rPr>
                        <a:t>億円</a:t>
                      </a:r>
                    </a:p>
                  </a:txBody>
                  <a:tcPr marL="91435" marR="91435" marT="45731" marB="45731" anchor="ctr">
                    <a:solidFill>
                      <a:schemeClr val="accent6">
                        <a:lumMod val="20000"/>
                        <a:lumOff val="80000"/>
                      </a:schemeClr>
                    </a:solidFill>
                  </a:tcPr>
                </a:tc>
                <a:tc>
                  <a:txBody>
                    <a:bodyPr/>
                    <a:lstStyle/>
                    <a:p>
                      <a:pPr algn="r"/>
                      <a:r>
                        <a:rPr kumimoji="1" lang="en-US" altLang="ja-JP" sz="2000" b="0" dirty="0">
                          <a:solidFill>
                            <a:schemeClr val="bg1">
                              <a:lumMod val="50000"/>
                            </a:schemeClr>
                          </a:solidFill>
                          <a:latin typeface="Meiryo UI" panose="020B0604030504040204" pitchFamily="50" charset="-128"/>
                          <a:ea typeface="Meiryo UI" panose="020B0604030504040204" pitchFamily="50" charset="-128"/>
                        </a:rPr>
                        <a:t>5,047</a:t>
                      </a:r>
                      <a:r>
                        <a:rPr kumimoji="1" lang="ja-JP" altLang="en-US" sz="2000" b="0" dirty="0">
                          <a:solidFill>
                            <a:schemeClr val="bg1">
                              <a:lumMod val="50000"/>
                            </a:schemeClr>
                          </a:solidFill>
                          <a:latin typeface="Meiryo UI" panose="020B0604030504040204" pitchFamily="50" charset="-128"/>
                          <a:ea typeface="Meiryo UI" panose="020B0604030504040204" pitchFamily="50" charset="-128"/>
                        </a:rPr>
                        <a:t>億円</a:t>
                      </a:r>
                    </a:p>
                  </a:txBody>
                  <a:tcPr marL="91435" marR="91435" marT="45731" marB="45731" anchor="ctr">
                    <a:solidFill>
                      <a:schemeClr val="accent6">
                        <a:lumMod val="20000"/>
                        <a:lumOff val="80000"/>
                      </a:schemeClr>
                    </a:solidFill>
                  </a:tcPr>
                </a:tc>
                <a:tc>
                  <a:txBody>
                    <a:bodyPr/>
                    <a:lstStyle/>
                    <a:p>
                      <a:pPr algn="r"/>
                      <a:r>
                        <a:rPr kumimoji="1" lang="en-US" altLang="ja-JP" sz="2000" b="0" dirty="0">
                          <a:solidFill>
                            <a:schemeClr val="bg1">
                              <a:lumMod val="50000"/>
                            </a:schemeClr>
                          </a:solidFill>
                          <a:latin typeface="Meiryo UI" panose="020B0604030504040204" pitchFamily="50" charset="-128"/>
                          <a:ea typeface="Meiryo UI" panose="020B0604030504040204" pitchFamily="50" charset="-128"/>
                        </a:rPr>
                        <a:t>115.3</a:t>
                      </a:r>
                      <a:r>
                        <a:rPr kumimoji="1" lang="ja-JP" altLang="en-US" sz="2000" b="0" dirty="0">
                          <a:solidFill>
                            <a:schemeClr val="bg1">
                              <a:lumMod val="50000"/>
                            </a:schemeClr>
                          </a:solidFill>
                          <a:latin typeface="Meiryo UI" panose="020B0604030504040204" pitchFamily="50" charset="-128"/>
                          <a:ea typeface="Meiryo UI" panose="020B0604030504040204" pitchFamily="50" charset="-128"/>
                        </a:rPr>
                        <a:t>％</a:t>
                      </a:r>
                    </a:p>
                  </a:txBody>
                  <a:tcPr marL="91435" marR="91435" marT="45731" marB="45731" anchor="ctr">
                    <a:solidFill>
                      <a:schemeClr val="accent6">
                        <a:lumMod val="20000"/>
                        <a:lumOff val="80000"/>
                      </a:schemeClr>
                    </a:solidFill>
                  </a:tcPr>
                </a:tc>
                <a:extLst>
                  <a:ext uri="{0D108BD9-81ED-4DB2-BD59-A6C34878D82A}">
                    <a16:rowId xmlns:a16="http://schemas.microsoft.com/office/drawing/2014/main" val="10001"/>
                  </a:ext>
                </a:extLst>
              </a:tr>
              <a:tr h="589492">
                <a:tc>
                  <a:txBody>
                    <a:bodyPr/>
                    <a:lstStyle/>
                    <a:p>
                      <a:pPr algn="ctr"/>
                      <a:r>
                        <a:rPr kumimoji="1" lang="ja-JP" altLang="en-US" sz="2000" dirty="0">
                          <a:solidFill>
                            <a:schemeClr val="tx1">
                              <a:lumMod val="50000"/>
                              <a:lumOff val="50000"/>
                            </a:schemeClr>
                          </a:solidFill>
                          <a:latin typeface="Meiryo UI" panose="020B0604030504040204" pitchFamily="50" charset="-128"/>
                          <a:ea typeface="Meiryo UI" panose="020B0604030504040204" pitchFamily="50" charset="-128"/>
                        </a:rPr>
                        <a:t>非住宅分野</a:t>
                      </a:r>
                    </a:p>
                  </a:txBody>
                  <a:tcPr marL="91435" marR="91435" marT="45731" marB="45731" anchor="ctr">
                    <a:solidFill>
                      <a:schemeClr val="bg1">
                        <a:lumMod val="95000"/>
                      </a:schemeClr>
                    </a:solidFill>
                  </a:tcPr>
                </a:tc>
                <a:tc>
                  <a:txBody>
                    <a:bodyPr/>
                    <a:lstStyle/>
                    <a:p>
                      <a:pPr algn="r"/>
                      <a:r>
                        <a:rPr kumimoji="1" lang="en-US" altLang="ja-JP" sz="2000" dirty="0">
                          <a:solidFill>
                            <a:schemeClr val="tx1">
                              <a:lumMod val="50000"/>
                              <a:lumOff val="50000"/>
                            </a:schemeClr>
                          </a:solidFill>
                          <a:latin typeface="Meiryo UI" panose="020B0604030504040204" pitchFamily="50" charset="-128"/>
                          <a:ea typeface="Meiryo UI" panose="020B0604030504040204" pitchFamily="50" charset="-128"/>
                        </a:rPr>
                        <a:t>922</a:t>
                      </a:r>
                      <a:r>
                        <a:rPr kumimoji="1" lang="ja-JP" altLang="en-US" sz="2000" dirty="0">
                          <a:solidFill>
                            <a:schemeClr val="tx1">
                              <a:lumMod val="50000"/>
                              <a:lumOff val="50000"/>
                            </a:schemeClr>
                          </a:solidFill>
                          <a:latin typeface="Meiryo UI" panose="020B0604030504040204" pitchFamily="50" charset="-128"/>
                          <a:ea typeface="Meiryo UI" panose="020B0604030504040204" pitchFamily="50" charset="-128"/>
                        </a:rPr>
                        <a:t>億円</a:t>
                      </a:r>
                    </a:p>
                  </a:txBody>
                  <a:tcPr marL="91435" marR="91435" marT="45731" marB="45731" anchor="ctr">
                    <a:solidFill>
                      <a:schemeClr val="bg1">
                        <a:lumMod val="95000"/>
                      </a:schemeClr>
                    </a:solidFill>
                  </a:tcPr>
                </a:tc>
                <a:tc>
                  <a:txBody>
                    <a:bodyPr/>
                    <a:lstStyle/>
                    <a:p>
                      <a:pPr algn="r"/>
                      <a:r>
                        <a:rPr kumimoji="1" lang="en-US" altLang="ja-JP" sz="2000" dirty="0">
                          <a:solidFill>
                            <a:schemeClr val="tx1">
                              <a:lumMod val="50000"/>
                              <a:lumOff val="50000"/>
                            </a:schemeClr>
                          </a:solidFill>
                          <a:latin typeface="Meiryo UI" panose="020B0604030504040204" pitchFamily="50" charset="-128"/>
                          <a:ea typeface="Meiryo UI" panose="020B0604030504040204" pitchFamily="50" charset="-128"/>
                        </a:rPr>
                        <a:t>960</a:t>
                      </a:r>
                      <a:r>
                        <a:rPr kumimoji="1" lang="ja-JP" altLang="en-US" sz="2000" dirty="0">
                          <a:solidFill>
                            <a:schemeClr val="tx1">
                              <a:lumMod val="50000"/>
                              <a:lumOff val="50000"/>
                            </a:schemeClr>
                          </a:solidFill>
                          <a:latin typeface="Meiryo UI" panose="020B0604030504040204" pitchFamily="50" charset="-128"/>
                          <a:ea typeface="Meiryo UI" panose="020B0604030504040204" pitchFamily="50" charset="-128"/>
                        </a:rPr>
                        <a:t>億円</a:t>
                      </a:r>
                    </a:p>
                  </a:txBody>
                  <a:tcPr marL="91435" marR="91435" marT="45731" marB="45731" anchor="ctr">
                    <a:solidFill>
                      <a:schemeClr val="bg1">
                        <a:lumMod val="95000"/>
                      </a:schemeClr>
                    </a:solidFill>
                  </a:tcPr>
                </a:tc>
                <a:tc>
                  <a:txBody>
                    <a:bodyPr/>
                    <a:lstStyle/>
                    <a:p>
                      <a:pPr algn="r"/>
                      <a:r>
                        <a:rPr kumimoji="1" lang="en-US" altLang="ja-JP" sz="2000" dirty="0">
                          <a:solidFill>
                            <a:schemeClr val="tx1">
                              <a:lumMod val="50000"/>
                              <a:lumOff val="50000"/>
                            </a:schemeClr>
                          </a:solidFill>
                          <a:latin typeface="Meiryo UI" panose="020B0604030504040204" pitchFamily="50" charset="-128"/>
                          <a:ea typeface="Meiryo UI" panose="020B0604030504040204" pitchFamily="50" charset="-128"/>
                        </a:rPr>
                        <a:t>104.1%</a:t>
                      </a:r>
                      <a:endParaRPr kumimoji="1" lang="ja-JP" altLang="en-US" sz="2000" dirty="0">
                        <a:solidFill>
                          <a:schemeClr val="tx1">
                            <a:lumMod val="50000"/>
                            <a:lumOff val="50000"/>
                          </a:schemeClr>
                        </a:solidFill>
                        <a:latin typeface="Meiryo UI" panose="020B0604030504040204" pitchFamily="50" charset="-128"/>
                        <a:ea typeface="Meiryo UI" panose="020B0604030504040204" pitchFamily="50" charset="-128"/>
                      </a:endParaRPr>
                    </a:p>
                  </a:txBody>
                  <a:tcPr marL="91435" marR="91435" marT="45731" marB="45731" anchor="ctr">
                    <a:solidFill>
                      <a:schemeClr val="bg1">
                        <a:lumMod val="95000"/>
                      </a:schemeClr>
                    </a:solidFill>
                  </a:tcPr>
                </a:tc>
                <a:extLst>
                  <a:ext uri="{0D108BD9-81ED-4DB2-BD59-A6C34878D82A}">
                    <a16:rowId xmlns:a16="http://schemas.microsoft.com/office/drawing/2014/main" val="10002"/>
                  </a:ext>
                </a:extLst>
              </a:tr>
              <a:tr h="589492">
                <a:tc>
                  <a:txBody>
                    <a:bodyPr/>
                    <a:lstStyle/>
                    <a:p>
                      <a:pPr algn="ctr"/>
                      <a:r>
                        <a:rPr kumimoji="1" lang="ja-JP" altLang="en-US" sz="2000" dirty="0">
                          <a:solidFill>
                            <a:schemeClr val="tx1">
                              <a:lumMod val="50000"/>
                              <a:lumOff val="50000"/>
                            </a:schemeClr>
                          </a:solidFill>
                          <a:latin typeface="Meiryo UI" panose="020B0604030504040204" pitchFamily="50" charset="-128"/>
                          <a:ea typeface="Meiryo UI" panose="020B0604030504040204" pitchFamily="50" charset="-128"/>
                        </a:rPr>
                        <a:t>自動車分野</a:t>
                      </a:r>
                    </a:p>
                  </a:txBody>
                  <a:tcPr marL="91435" marR="91435" marT="45731" marB="45731" anchor="ctr">
                    <a:solidFill>
                      <a:schemeClr val="accent6">
                        <a:lumMod val="20000"/>
                        <a:lumOff val="80000"/>
                      </a:schemeClr>
                    </a:solidFill>
                  </a:tcPr>
                </a:tc>
                <a:tc>
                  <a:txBody>
                    <a:bodyPr/>
                    <a:lstStyle/>
                    <a:p>
                      <a:pPr algn="r"/>
                      <a:r>
                        <a:rPr kumimoji="1" lang="en-US" altLang="ja-JP" sz="2000" dirty="0">
                          <a:solidFill>
                            <a:schemeClr val="tx1">
                              <a:lumMod val="50000"/>
                              <a:lumOff val="50000"/>
                            </a:schemeClr>
                          </a:solidFill>
                          <a:latin typeface="Meiryo UI" panose="020B0604030504040204" pitchFamily="50" charset="-128"/>
                          <a:ea typeface="Meiryo UI" panose="020B0604030504040204" pitchFamily="50" charset="-128"/>
                        </a:rPr>
                        <a:t>205</a:t>
                      </a:r>
                      <a:r>
                        <a:rPr kumimoji="1" lang="ja-JP" altLang="en-US" sz="2000" dirty="0">
                          <a:solidFill>
                            <a:schemeClr val="tx1">
                              <a:lumMod val="50000"/>
                              <a:lumOff val="50000"/>
                            </a:schemeClr>
                          </a:solidFill>
                          <a:latin typeface="Meiryo UI" panose="020B0604030504040204" pitchFamily="50" charset="-128"/>
                          <a:ea typeface="Meiryo UI" panose="020B0604030504040204" pitchFamily="50" charset="-128"/>
                        </a:rPr>
                        <a:t>億円</a:t>
                      </a:r>
                    </a:p>
                  </a:txBody>
                  <a:tcPr marL="91435" marR="91435" marT="45731" marB="45731" anchor="ctr">
                    <a:solidFill>
                      <a:schemeClr val="accent6">
                        <a:lumMod val="20000"/>
                        <a:lumOff val="80000"/>
                      </a:schemeClr>
                    </a:solidFill>
                  </a:tcPr>
                </a:tc>
                <a:tc>
                  <a:txBody>
                    <a:bodyPr/>
                    <a:lstStyle/>
                    <a:p>
                      <a:pPr algn="r"/>
                      <a:r>
                        <a:rPr kumimoji="1" lang="en-US" altLang="ja-JP" sz="2000" dirty="0">
                          <a:solidFill>
                            <a:schemeClr val="tx1">
                              <a:lumMod val="50000"/>
                              <a:lumOff val="50000"/>
                            </a:schemeClr>
                          </a:solidFill>
                          <a:latin typeface="Meiryo UI" panose="020B0604030504040204" pitchFamily="50" charset="-128"/>
                          <a:ea typeface="Meiryo UI" panose="020B0604030504040204" pitchFamily="50" charset="-128"/>
                        </a:rPr>
                        <a:t>216</a:t>
                      </a:r>
                      <a:r>
                        <a:rPr kumimoji="1" lang="ja-JP" altLang="en-US" sz="2000" dirty="0">
                          <a:solidFill>
                            <a:schemeClr val="tx1">
                              <a:lumMod val="50000"/>
                              <a:lumOff val="50000"/>
                            </a:schemeClr>
                          </a:solidFill>
                          <a:latin typeface="Meiryo UI" panose="020B0604030504040204" pitchFamily="50" charset="-128"/>
                          <a:ea typeface="Meiryo UI" panose="020B0604030504040204" pitchFamily="50" charset="-128"/>
                        </a:rPr>
                        <a:t>億円</a:t>
                      </a:r>
                    </a:p>
                  </a:txBody>
                  <a:tcPr marL="91435" marR="91435" marT="45731" marB="45731" anchor="ctr">
                    <a:solidFill>
                      <a:schemeClr val="accent6">
                        <a:lumMod val="20000"/>
                        <a:lumOff val="80000"/>
                      </a:schemeClr>
                    </a:solidFill>
                  </a:tcPr>
                </a:tc>
                <a:tc>
                  <a:txBody>
                    <a:bodyPr/>
                    <a:lstStyle/>
                    <a:p>
                      <a:pPr algn="r"/>
                      <a:r>
                        <a:rPr kumimoji="1" lang="en-US" altLang="ja-JP" sz="2000" dirty="0">
                          <a:solidFill>
                            <a:schemeClr val="tx1">
                              <a:lumMod val="50000"/>
                              <a:lumOff val="50000"/>
                            </a:schemeClr>
                          </a:solidFill>
                          <a:latin typeface="Meiryo UI" panose="020B0604030504040204" pitchFamily="50" charset="-128"/>
                          <a:ea typeface="Meiryo UI" panose="020B0604030504040204" pitchFamily="50" charset="-128"/>
                        </a:rPr>
                        <a:t>105.4%</a:t>
                      </a:r>
                      <a:endParaRPr kumimoji="1" lang="ja-JP" altLang="en-US" sz="2000" dirty="0">
                        <a:solidFill>
                          <a:schemeClr val="tx1">
                            <a:lumMod val="50000"/>
                            <a:lumOff val="50000"/>
                          </a:schemeClr>
                        </a:solidFill>
                        <a:latin typeface="Meiryo UI" panose="020B0604030504040204" pitchFamily="50" charset="-128"/>
                        <a:ea typeface="Meiryo UI" panose="020B0604030504040204" pitchFamily="50" charset="-128"/>
                      </a:endParaRPr>
                    </a:p>
                  </a:txBody>
                  <a:tcPr marL="91435" marR="91435" marT="45731" marB="45731" anchor="ctr">
                    <a:solidFill>
                      <a:schemeClr val="accent6">
                        <a:lumMod val="20000"/>
                        <a:lumOff val="80000"/>
                      </a:schemeClr>
                    </a:solidFill>
                  </a:tcPr>
                </a:tc>
                <a:extLst>
                  <a:ext uri="{0D108BD9-81ED-4DB2-BD59-A6C34878D82A}">
                    <a16:rowId xmlns:a16="http://schemas.microsoft.com/office/drawing/2014/main" val="10003"/>
                  </a:ext>
                </a:extLst>
              </a:tr>
              <a:tr h="589492">
                <a:tc>
                  <a:txBody>
                    <a:bodyPr/>
                    <a:lstStyle/>
                    <a:p>
                      <a:pPr algn="ctr"/>
                      <a:r>
                        <a:rPr kumimoji="1" lang="ja-JP" altLang="en-US" sz="2000" dirty="0">
                          <a:solidFill>
                            <a:schemeClr val="tx1">
                              <a:lumMod val="50000"/>
                              <a:lumOff val="50000"/>
                            </a:schemeClr>
                          </a:solidFill>
                          <a:latin typeface="Meiryo UI" panose="020B0604030504040204" pitchFamily="50" charset="-128"/>
                          <a:ea typeface="Meiryo UI" panose="020B0604030504040204" pitchFamily="50" charset="-128"/>
                        </a:rPr>
                        <a:t>その他分野</a:t>
                      </a:r>
                    </a:p>
                  </a:txBody>
                  <a:tcPr marL="91435" marR="91435" marT="45731" marB="45731" anchor="ctr">
                    <a:solidFill>
                      <a:schemeClr val="bg1">
                        <a:lumMod val="95000"/>
                      </a:schemeClr>
                    </a:solidFill>
                  </a:tcPr>
                </a:tc>
                <a:tc>
                  <a:txBody>
                    <a:bodyPr/>
                    <a:lstStyle/>
                    <a:p>
                      <a:pPr algn="r"/>
                      <a:r>
                        <a:rPr kumimoji="1" lang="en-US" altLang="ja-JP" sz="2000" dirty="0">
                          <a:solidFill>
                            <a:schemeClr val="tx1">
                              <a:lumMod val="50000"/>
                              <a:lumOff val="50000"/>
                            </a:schemeClr>
                          </a:solidFill>
                          <a:latin typeface="Meiryo UI" panose="020B0604030504040204" pitchFamily="50" charset="-128"/>
                          <a:ea typeface="Meiryo UI" panose="020B0604030504040204" pitchFamily="50" charset="-128"/>
                        </a:rPr>
                        <a:t>1,674</a:t>
                      </a:r>
                      <a:r>
                        <a:rPr kumimoji="1" lang="ja-JP" altLang="en-US" sz="2000" dirty="0">
                          <a:solidFill>
                            <a:schemeClr val="tx1">
                              <a:lumMod val="50000"/>
                              <a:lumOff val="50000"/>
                            </a:schemeClr>
                          </a:solidFill>
                          <a:latin typeface="Meiryo UI" panose="020B0604030504040204" pitchFamily="50" charset="-128"/>
                          <a:ea typeface="Meiryo UI" panose="020B0604030504040204" pitchFamily="50" charset="-128"/>
                        </a:rPr>
                        <a:t>億円</a:t>
                      </a:r>
                    </a:p>
                  </a:txBody>
                  <a:tcPr marL="91435" marR="91435" marT="45731" marB="45731" anchor="ctr">
                    <a:solidFill>
                      <a:schemeClr val="bg1">
                        <a:lumMod val="95000"/>
                      </a:schemeClr>
                    </a:solidFill>
                  </a:tcPr>
                </a:tc>
                <a:tc>
                  <a:txBody>
                    <a:bodyPr/>
                    <a:lstStyle/>
                    <a:p>
                      <a:pPr algn="r"/>
                      <a:r>
                        <a:rPr kumimoji="1" lang="en-US" altLang="ja-JP" sz="2000" dirty="0">
                          <a:solidFill>
                            <a:schemeClr val="tx1">
                              <a:lumMod val="50000"/>
                              <a:lumOff val="50000"/>
                            </a:schemeClr>
                          </a:solidFill>
                          <a:latin typeface="Meiryo UI" panose="020B0604030504040204" pitchFamily="50" charset="-128"/>
                          <a:ea typeface="Meiryo UI" panose="020B0604030504040204" pitchFamily="50" charset="-128"/>
                        </a:rPr>
                        <a:t>2,023</a:t>
                      </a:r>
                      <a:r>
                        <a:rPr kumimoji="1" lang="ja-JP" altLang="en-US" sz="2000" dirty="0">
                          <a:solidFill>
                            <a:schemeClr val="tx1">
                              <a:lumMod val="50000"/>
                              <a:lumOff val="50000"/>
                            </a:schemeClr>
                          </a:solidFill>
                          <a:latin typeface="Meiryo UI" panose="020B0604030504040204" pitchFamily="50" charset="-128"/>
                          <a:ea typeface="Meiryo UI" panose="020B0604030504040204" pitchFamily="50" charset="-128"/>
                        </a:rPr>
                        <a:t>億円</a:t>
                      </a:r>
                    </a:p>
                  </a:txBody>
                  <a:tcPr marL="91435" marR="91435" marT="45731" marB="45731" anchor="ctr">
                    <a:solidFill>
                      <a:schemeClr val="bg1">
                        <a:lumMod val="95000"/>
                      </a:schemeClr>
                    </a:solidFill>
                  </a:tcPr>
                </a:tc>
                <a:tc>
                  <a:txBody>
                    <a:bodyPr/>
                    <a:lstStyle/>
                    <a:p>
                      <a:pPr algn="r"/>
                      <a:r>
                        <a:rPr kumimoji="1" lang="en-US" altLang="ja-JP" sz="2000" dirty="0">
                          <a:solidFill>
                            <a:schemeClr val="tx1">
                              <a:lumMod val="50000"/>
                              <a:lumOff val="50000"/>
                            </a:schemeClr>
                          </a:solidFill>
                          <a:latin typeface="Meiryo UI" panose="020B0604030504040204" pitchFamily="50" charset="-128"/>
                          <a:ea typeface="Meiryo UI" panose="020B0604030504040204" pitchFamily="50" charset="-128"/>
                        </a:rPr>
                        <a:t>120.08%</a:t>
                      </a:r>
                      <a:endParaRPr kumimoji="1" lang="ja-JP" altLang="en-US" sz="2000" dirty="0">
                        <a:solidFill>
                          <a:schemeClr val="tx1">
                            <a:lumMod val="50000"/>
                            <a:lumOff val="50000"/>
                          </a:schemeClr>
                        </a:solidFill>
                        <a:latin typeface="Meiryo UI" panose="020B0604030504040204" pitchFamily="50" charset="-128"/>
                        <a:ea typeface="Meiryo UI" panose="020B0604030504040204" pitchFamily="50" charset="-128"/>
                      </a:endParaRPr>
                    </a:p>
                  </a:txBody>
                  <a:tcPr marL="91435" marR="91435" marT="45731" marB="45731" anchor="ctr">
                    <a:solidFill>
                      <a:schemeClr val="bg1">
                        <a:lumMod val="95000"/>
                      </a:schemeClr>
                    </a:solidFill>
                  </a:tcPr>
                </a:tc>
                <a:extLst>
                  <a:ext uri="{0D108BD9-81ED-4DB2-BD59-A6C34878D82A}">
                    <a16:rowId xmlns:a16="http://schemas.microsoft.com/office/drawing/2014/main" val="10004"/>
                  </a:ext>
                </a:extLst>
              </a:tr>
              <a:tr h="589492">
                <a:tc>
                  <a:txBody>
                    <a:bodyPr/>
                    <a:lstStyle/>
                    <a:p>
                      <a:pPr algn="ctr"/>
                      <a:r>
                        <a:rPr kumimoji="1" lang="ja-JP" altLang="en-US" sz="2000" dirty="0">
                          <a:solidFill>
                            <a:schemeClr val="tx1">
                              <a:lumMod val="50000"/>
                              <a:lumOff val="50000"/>
                            </a:schemeClr>
                          </a:solidFill>
                          <a:latin typeface="Meiryo UI" panose="020B0604030504040204" pitchFamily="50" charset="-128"/>
                          <a:ea typeface="Meiryo UI" panose="020B0604030504040204" pitchFamily="50" charset="-128"/>
                        </a:rPr>
                        <a:t>合計</a:t>
                      </a:r>
                    </a:p>
                  </a:txBody>
                  <a:tcPr marL="91435" marR="91435" marT="45731" marB="45731" anchor="ctr">
                    <a:solidFill>
                      <a:schemeClr val="accent6">
                        <a:lumMod val="20000"/>
                        <a:lumOff val="80000"/>
                      </a:schemeClr>
                    </a:solidFill>
                  </a:tcPr>
                </a:tc>
                <a:tc>
                  <a:txBody>
                    <a:bodyPr/>
                    <a:lstStyle/>
                    <a:p>
                      <a:pPr algn="r"/>
                      <a:r>
                        <a:rPr kumimoji="1" lang="en-US" altLang="ja-JP" sz="2000" dirty="0">
                          <a:solidFill>
                            <a:schemeClr val="tx1">
                              <a:lumMod val="50000"/>
                              <a:lumOff val="50000"/>
                            </a:schemeClr>
                          </a:solidFill>
                          <a:latin typeface="Meiryo UI" panose="020B0604030504040204" pitchFamily="50" charset="-128"/>
                          <a:ea typeface="Meiryo UI" panose="020B0604030504040204" pitchFamily="50" charset="-128"/>
                        </a:rPr>
                        <a:t>7,178</a:t>
                      </a:r>
                      <a:r>
                        <a:rPr kumimoji="1" lang="ja-JP" altLang="en-US" sz="2000" dirty="0">
                          <a:solidFill>
                            <a:schemeClr val="tx1">
                              <a:lumMod val="50000"/>
                              <a:lumOff val="50000"/>
                            </a:schemeClr>
                          </a:solidFill>
                          <a:latin typeface="Meiryo UI" panose="020B0604030504040204" pitchFamily="50" charset="-128"/>
                          <a:ea typeface="Meiryo UI" panose="020B0604030504040204" pitchFamily="50" charset="-128"/>
                        </a:rPr>
                        <a:t>億円</a:t>
                      </a:r>
                    </a:p>
                  </a:txBody>
                  <a:tcPr marL="91435" marR="91435" marT="45731" marB="45731" anchor="ctr">
                    <a:solidFill>
                      <a:schemeClr val="accent6">
                        <a:lumMod val="20000"/>
                        <a:lumOff val="80000"/>
                      </a:schemeClr>
                    </a:solidFill>
                  </a:tcPr>
                </a:tc>
                <a:tc>
                  <a:txBody>
                    <a:bodyPr/>
                    <a:lstStyle/>
                    <a:p>
                      <a:pPr algn="r"/>
                      <a:r>
                        <a:rPr kumimoji="1" lang="en-US" altLang="ja-JP" sz="2000" dirty="0">
                          <a:solidFill>
                            <a:schemeClr val="tx1">
                              <a:lumMod val="50000"/>
                              <a:lumOff val="50000"/>
                            </a:schemeClr>
                          </a:solidFill>
                          <a:latin typeface="Meiryo UI" panose="020B0604030504040204" pitchFamily="50" charset="-128"/>
                          <a:ea typeface="Meiryo UI" panose="020B0604030504040204" pitchFamily="50" charset="-128"/>
                        </a:rPr>
                        <a:t>8,246</a:t>
                      </a:r>
                      <a:r>
                        <a:rPr kumimoji="1" lang="ja-JP" altLang="en-US" sz="2000" dirty="0">
                          <a:solidFill>
                            <a:schemeClr val="tx1">
                              <a:lumMod val="50000"/>
                              <a:lumOff val="50000"/>
                            </a:schemeClr>
                          </a:solidFill>
                          <a:latin typeface="Meiryo UI" panose="020B0604030504040204" pitchFamily="50" charset="-128"/>
                          <a:ea typeface="Meiryo UI" panose="020B0604030504040204" pitchFamily="50" charset="-128"/>
                        </a:rPr>
                        <a:t>億円</a:t>
                      </a:r>
                    </a:p>
                  </a:txBody>
                  <a:tcPr marL="91435" marR="91435" marT="45731" marB="45731" anchor="ctr">
                    <a:solidFill>
                      <a:schemeClr val="accent6">
                        <a:lumMod val="20000"/>
                        <a:lumOff val="80000"/>
                      </a:schemeClr>
                    </a:solidFill>
                  </a:tcPr>
                </a:tc>
                <a:tc>
                  <a:txBody>
                    <a:bodyPr/>
                    <a:lstStyle/>
                    <a:p>
                      <a:pPr algn="r"/>
                      <a:r>
                        <a:rPr kumimoji="1" lang="en-US" altLang="ja-JP" sz="2000" dirty="0">
                          <a:solidFill>
                            <a:schemeClr val="tx1">
                              <a:lumMod val="50000"/>
                              <a:lumOff val="50000"/>
                            </a:schemeClr>
                          </a:solidFill>
                          <a:latin typeface="Meiryo UI" panose="020B0604030504040204" pitchFamily="50" charset="-128"/>
                          <a:ea typeface="Meiryo UI" panose="020B0604030504040204" pitchFamily="50" charset="-128"/>
                        </a:rPr>
                        <a:t>114.9%</a:t>
                      </a:r>
                      <a:endParaRPr kumimoji="1" lang="ja-JP" altLang="en-US" sz="2000" dirty="0">
                        <a:solidFill>
                          <a:schemeClr val="tx1">
                            <a:lumMod val="50000"/>
                            <a:lumOff val="50000"/>
                          </a:schemeClr>
                        </a:solidFill>
                        <a:latin typeface="Meiryo UI" panose="020B0604030504040204" pitchFamily="50" charset="-128"/>
                        <a:ea typeface="Meiryo UI" panose="020B0604030504040204" pitchFamily="50" charset="-128"/>
                      </a:endParaRPr>
                    </a:p>
                  </a:txBody>
                  <a:tcPr marL="91435" marR="91435" marT="45731" marB="45731" anchor="c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7" name="テキスト ボックス 6">
            <a:extLst>
              <a:ext uri="{FF2B5EF4-FFF2-40B4-BE49-F238E27FC236}">
                <a16:creationId xmlns:a16="http://schemas.microsoft.com/office/drawing/2014/main" id="{6AE39B65-20E2-0734-8E39-475F6DA5F21A}"/>
              </a:ext>
            </a:extLst>
          </p:cNvPr>
          <p:cNvSpPr txBox="1"/>
          <p:nvPr/>
        </p:nvSpPr>
        <p:spPr>
          <a:xfrm>
            <a:off x="576263" y="5129213"/>
            <a:ext cx="9072562" cy="830262"/>
          </a:xfrm>
          <a:prstGeom prst="rect">
            <a:avLst/>
          </a:prstGeom>
          <a:noFill/>
        </p:spPr>
        <p:txBody>
          <a:bodyPr>
            <a:spAutoFit/>
          </a:bodyPr>
          <a:lstStyle/>
          <a:p>
            <a:pPr>
              <a:defRPr/>
            </a:pPr>
            <a:r>
              <a:rPr lang="ja-JP" altLang="en-US" sz="1600" dirty="0">
                <a:solidFill>
                  <a:schemeClr val="tx1">
                    <a:lumMod val="50000"/>
                    <a:lumOff val="50000"/>
                  </a:schemeClr>
                </a:solidFill>
                <a:latin typeface="Meiryo UI" panose="020B0604030504040204" pitchFamily="50" charset="-128"/>
                <a:ea typeface="Meiryo UI" panose="020B0604030504040204" pitchFamily="50" charset="-128"/>
              </a:rPr>
              <a:t>◆</a:t>
            </a:r>
            <a:r>
              <a:rPr lang="en-US" altLang="ja-JP" sz="1600" dirty="0">
                <a:solidFill>
                  <a:schemeClr val="tx1">
                    <a:lumMod val="50000"/>
                    <a:lumOff val="50000"/>
                  </a:schemeClr>
                </a:solidFill>
                <a:latin typeface="Meiryo UI" panose="020B0604030504040204" pitchFamily="50" charset="-128"/>
                <a:ea typeface="Meiryo UI" panose="020B0604030504040204" pitchFamily="50" charset="-128"/>
              </a:rPr>
              <a:t>2016</a:t>
            </a:r>
            <a:r>
              <a:rPr lang="ja-JP" altLang="en-US" sz="1600" dirty="0">
                <a:solidFill>
                  <a:schemeClr val="tx1">
                    <a:lumMod val="50000"/>
                    <a:lumOff val="50000"/>
                  </a:schemeClr>
                </a:solidFill>
                <a:latin typeface="Meiryo UI" panose="020B0604030504040204" pitchFamily="50" charset="-128"/>
                <a:ea typeface="Meiryo UI" panose="020B0604030504040204" pitchFamily="50" charset="-128"/>
              </a:rPr>
              <a:t>年の住宅分野市場は</a:t>
            </a:r>
            <a:r>
              <a:rPr lang="en-US" altLang="ja-JP" sz="1600" dirty="0">
                <a:solidFill>
                  <a:schemeClr val="tx1">
                    <a:lumMod val="50000"/>
                    <a:lumOff val="50000"/>
                  </a:schemeClr>
                </a:solidFill>
                <a:latin typeface="Meiryo UI" panose="020B0604030504040204" pitchFamily="50" charset="-128"/>
                <a:ea typeface="Meiryo UI" panose="020B0604030504040204" pitchFamily="50" charset="-128"/>
              </a:rPr>
              <a:t>4,377</a:t>
            </a:r>
            <a:r>
              <a:rPr lang="ja-JP" altLang="en-US" sz="1600" dirty="0">
                <a:solidFill>
                  <a:schemeClr val="tx1">
                    <a:lumMod val="50000"/>
                    <a:lumOff val="50000"/>
                  </a:schemeClr>
                </a:solidFill>
                <a:latin typeface="Meiryo UI" panose="020B0604030504040204" pitchFamily="50" charset="-128"/>
                <a:ea typeface="Meiryo UI" panose="020B0604030504040204" pitchFamily="50" charset="-128"/>
              </a:rPr>
              <a:t>億円</a:t>
            </a:r>
            <a:r>
              <a:rPr lang="en-US" altLang="ja-JP" sz="16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600" dirty="0">
                <a:solidFill>
                  <a:schemeClr val="tx1">
                    <a:lumMod val="50000"/>
                    <a:lumOff val="50000"/>
                  </a:schemeClr>
                </a:solidFill>
                <a:latin typeface="Meiryo UI" panose="020B0604030504040204" pitchFamily="50" charset="-128"/>
                <a:ea typeface="Meiryo UI" panose="020B0604030504040204" pitchFamily="50" charset="-128"/>
              </a:rPr>
              <a:t>内・・遮熱材　</a:t>
            </a:r>
            <a:r>
              <a:rPr lang="en-US" altLang="ja-JP" sz="1600" dirty="0">
                <a:solidFill>
                  <a:schemeClr val="tx1">
                    <a:lumMod val="50000"/>
                    <a:lumOff val="50000"/>
                  </a:schemeClr>
                </a:solidFill>
                <a:latin typeface="Meiryo UI" panose="020B0604030504040204" pitchFamily="50" charset="-128"/>
                <a:ea typeface="Meiryo UI" panose="020B0604030504040204" pitchFamily="50" charset="-128"/>
              </a:rPr>
              <a:t>3,201</a:t>
            </a:r>
            <a:r>
              <a:rPr lang="ja-JP" altLang="en-US" sz="1600" dirty="0">
                <a:solidFill>
                  <a:schemeClr val="tx1">
                    <a:lumMod val="50000"/>
                    <a:lumOff val="50000"/>
                  </a:schemeClr>
                </a:solidFill>
                <a:latin typeface="Meiryo UI" panose="020B0604030504040204" pitchFamily="50" charset="-128"/>
                <a:ea typeface="Meiryo UI" panose="020B0604030504040204" pitchFamily="50" charset="-128"/>
              </a:rPr>
              <a:t>億円）</a:t>
            </a:r>
            <a:endParaRPr lang="en-US" altLang="ja-JP" sz="1600" dirty="0">
              <a:solidFill>
                <a:schemeClr val="tx1">
                  <a:lumMod val="50000"/>
                  <a:lumOff val="50000"/>
                </a:schemeClr>
              </a:solidFill>
              <a:latin typeface="Meiryo UI" panose="020B0604030504040204" pitchFamily="50" charset="-128"/>
              <a:ea typeface="Meiryo UI" panose="020B0604030504040204" pitchFamily="50" charset="-128"/>
            </a:endParaRPr>
          </a:p>
          <a:p>
            <a:pPr>
              <a:defRPr/>
            </a:pPr>
            <a:r>
              <a:rPr lang="ja-JP" altLang="en-US" sz="1600" dirty="0">
                <a:solidFill>
                  <a:schemeClr val="tx1">
                    <a:lumMod val="50000"/>
                    <a:lumOff val="50000"/>
                  </a:schemeClr>
                </a:solidFill>
                <a:latin typeface="Meiryo UI" panose="020B0604030504040204" pitchFamily="50" charset="-128"/>
                <a:ea typeface="Meiryo UI" panose="020B0604030504040204" pitchFamily="50" charset="-128"/>
              </a:rPr>
              <a:t>→</a:t>
            </a:r>
            <a:r>
              <a:rPr lang="en-US" altLang="ja-JP" sz="1600" dirty="0">
                <a:solidFill>
                  <a:schemeClr val="tx1">
                    <a:lumMod val="50000"/>
                    <a:lumOff val="50000"/>
                  </a:schemeClr>
                </a:solidFill>
                <a:latin typeface="Meiryo UI" panose="020B0604030504040204" pitchFamily="50" charset="-128"/>
                <a:ea typeface="Meiryo UI" panose="020B0604030504040204" pitchFamily="50" charset="-128"/>
              </a:rPr>
              <a:t>2020</a:t>
            </a:r>
            <a:r>
              <a:rPr lang="ja-JP" altLang="en-US" sz="1600" dirty="0">
                <a:solidFill>
                  <a:schemeClr val="tx1">
                    <a:lumMod val="50000"/>
                    <a:lumOff val="50000"/>
                  </a:schemeClr>
                </a:solidFill>
                <a:latin typeface="Meiryo UI" panose="020B0604030504040204" pitchFamily="50" charset="-128"/>
                <a:ea typeface="Meiryo UI" panose="020B0604030504040204" pitchFamily="50" charset="-128"/>
              </a:rPr>
              <a:t>年の改正省エネ基準</a:t>
            </a:r>
            <a:r>
              <a:rPr lang="en-US" altLang="ja-JP" sz="16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600" dirty="0">
                <a:solidFill>
                  <a:schemeClr val="tx1">
                    <a:lumMod val="50000"/>
                    <a:lumOff val="50000"/>
                  </a:schemeClr>
                </a:solidFill>
                <a:latin typeface="Meiryo UI" panose="020B0604030504040204" pitchFamily="50" charset="-128"/>
                <a:ea typeface="Meiryo UI" panose="020B0604030504040204" pitchFamily="50" charset="-128"/>
              </a:rPr>
              <a:t>建築物省エネ法の適合義務で今後、安定した伸びの予想</a:t>
            </a:r>
            <a:endParaRPr lang="en-US" altLang="ja-JP" sz="1600" dirty="0">
              <a:solidFill>
                <a:schemeClr val="tx1">
                  <a:lumMod val="50000"/>
                  <a:lumOff val="50000"/>
                </a:schemeClr>
              </a:solidFill>
              <a:latin typeface="Meiryo UI" panose="020B0604030504040204" pitchFamily="50" charset="-128"/>
              <a:ea typeface="Meiryo UI" panose="020B0604030504040204" pitchFamily="50" charset="-128"/>
            </a:endParaRPr>
          </a:p>
          <a:p>
            <a:pPr>
              <a:defRPr/>
            </a:pPr>
            <a:r>
              <a:rPr lang="ja-JP" altLang="en-US" sz="1600" dirty="0">
                <a:solidFill>
                  <a:schemeClr val="tx1">
                    <a:lumMod val="50000"/>
                    <a:lumOff val="50000"/>
                  </a:schemeClr>
                </a:solidFill>
                <a:latin typeface="Meiryo UI" panose="020B0604030504040204" pitchFamily="50" charset="-128"/>
                <a:ea typeface="Meiryo UI" panose="020B0604030504040204" pitchFamily="50" charset="-128"/>
              </a:rPr>
              <a:t>→</a:t>
            </a:r>
            <a:r>
              <a:rPr lang="en-US" altLang="ja-JP" sz="1600" dirty="0">
                <a:solidFill>
                  <a:schemeClr val="tx1">
                    <a:lumMod val="50000"/>
                    <a:lumOff val="50000"/>
                  </a:schemeClr>
                </a:solidFill>
                <a:latin typeface="Meiryo UI" panose="020B0604030504040204" pitchFamily="50" charset="-128"/>
                <a:ea typeface="Meiryo UI" panose="020B0604030504040204" pitchFamily="50" charset="-128"/>
              </a:rPr>
              <a:t>2023</a:t>
            </a:r>
            <a:r>
              <a:rPr lang="ja-JP" altLang="en-US" sz="1600" dirty="0">
                <a:solidFill>
                  <a:schemeClr val="tx1">
                    <a:lumMod val="50000"/>
                    <a:lumOff val="50000"/>
                  </a:schemeClr>
                </a:solidFill>
                <a:latin typeface="Meiryo UI" panose="020B0604030504040204" pitchFamily="50" charset="-128"/>
                <a:ea typeface="Meiryo UI" panose="020B0604030504040204" pitchFamily="50" charset="-128"/>
              </a:rPr>
              <a:t>年の住宅分野市場予測</a:t>
            </a:r>
            <a:r>
              <a:rPr lang="en-US" altLang="ja-JP" sz="1600" dirty="0">
                <a:solidFill>
                  <a:schemeClr val="tx1">
                    <a:lumMod val="50000"/>
                    <a:lumOff val="50000"/>
                  </a:schemeClr>
                </a:solidFill>
                <a:latin typeface="Meiryo UI" panose="020B0604030504040204" pitchFamily="50" charset="-128"/>
                <a:ea typeface="Meiryo UI" panose="020B0604030504040204" pitchFamily="50" charset="-128"/>
              </a:rPr>
              <a:t>5,047</a:t>
            </a:r>
            <a:r>
              <a:rPr lang="ja-JP" altLang="en-US" sz="1600" dirty="0">
                <a:solidFill>
                  <a:schemeClr val="tx1">
                    <a:lumMod val="50000"/>
                    <a:lumOff val="50000"/>
                  </a:schemeClr>
                </a:solidFill>
                <a:latin typeface="Meiryo UI" panose="020B0604030504040204" pitchFamily="50" charset="-128"/>
                <a:ea typeface="Meiryo UI" panose="020B0604030504040204" pitchFamily="50" charset="-128"/>
              </a:rPr>
              <a:t>億円</a:t>
            </a:r>
            <a:r>
              <a:rPr lang="ja-JP" altLang="en-US" sz="1600" b="1" dirty="0">
                <a:solidFill>
                  <a:srgbClr val="FF0000"/>
                </a:solidFill>
                <a:latin typeface="Meiryo UI" panose="020B0604030504040204" pitchFamily="50" charset="-128"/>
                <a:ea typeface="Meiryo UI" panose="020B0604030504040204" pitchFamily="50" charset="-128"/>
              </a:rPr>
              <a:t>（内・・遮熱材　</a:t>
            </a:r>
            <a:r>
              <a:rPr lang="en-US" altLang="ja-JP" sz="1600" b="1" dirty="0">
                <a:solidFill>
                  <a:srgbClr val="FF0000"/>
                </a:solidFill>
                <a:latin typeface="Meiryo UI" panose="020B0604030504040204" pitchFamily="50" charset="-128"/>
                <a:ea typeface="Meiryo UI" panose="020B0604030504040204" pitchFamily="50" charset="-128"/>
              </a:rPr>
              <a:t>3,725</a:t>
            </a:r>
            <a:r>
              <a:rPr lang="ja-JP" altLang="en-US" sz="1600" b="1" dirty="0">
                <a:solidFill>
                  <a:srgbClr val="FF0000"/>
                </a:solidFill>
                <a:latin typeface="Meiryo UI" panose="020B0604030504040204" pitchFamily="50" charset="-128"/>
                <a:ea typeface="Meiryo UI" panose="020B0604030504040204" pitchFamily="50" charset="-128"/>
              </a:rPr>
              <a:t>億円）</a:t>
            </a:r>
            <a:endParaRPr lang="en-US" altLang="ja-JP" sz="1600" b="1" dirty="0">
              <a:solidFill>
                <a:srgbClr val="FF0000"/>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ABACB67E-F62F-E348-A44A-A55F743F7DFE}"/>
              </a:ext>
            </a:extLst>
          </p:cNvPr>
          <p:cNvSpPr/>
          <p:nvPr/>
        </p:nvSpPr>
        <p:spPr>
          <a:xfrm>
            <a:off x="5040313" y="1231900"/>
            <a:ext cx="2305050" cy="353695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テキスト ボックス 7">
            <a:extLst>
              <a:ext uri="{FF2B5EF4-FFF2-40B4-BE49-F238E27FC236}">
                <a16:creationId xmlns:a16="http://schemas.microsoft.com/office/drawing/2014/main" id="{38BC4BA6-E061-93AF-ED3F-20F88F3E8FF1}"/>
              </a:ext>
            </a:extLst>
          </p:cNvPr>
          <p:cNvSpPr txBox="1"/>
          <p:nvPr/>
        </p:nvSpPr>
        <p:spPr>
          <a:xfrm>
            <a:off x="8048625" y="4929188"/>
            <a:ext cx="2047875" cy="892175"/>
          </a:xfrm>
          <a:prstGeom prst="rect">
            <a:avLst/>
          </a:prstGeom>
          <a:solidFill>
            <a:schemeClr val="accent6">
              <a:lumMod val="20000"/>
              <a:lumOff val="80000"/>
            </a:schemeClr>
          </a:solidFill>
          <a:ln w="19050">
            <a:solidFill>
              <a:srgbClr val="FF0000"/>
            </a:solidFill>
          </a:ln>
        </p:spPr>
        <p:txBody>
          <a:bodyPr>
            <a:spAutoFit/>
          </a:bodyPr>
          <a:lstStyle/>
          <a:p>
            <a:pPr algn="ctr">
              <a:defRPr/>
            </a:pPr>
            <a:endParaRPr lang="en-US" altLang="ja-JP" sz="1200" dirty="0">
              <a:solidFill>
                <a:schemeClr val="bg1">
                  <a:lumMod val="50000"/>
                </a:schemeClr>
              </a:solidFill>
              <a:latin typeface="+mn-ea"/>
              <a:ea typeface="+mn-ea"/>
            </a:endParaRPr>
          </a:p>
          <a:p>
            <a:pPr algn="ctr">
              <a:defRPr/>
            </a:pPr>
            <a:r>
              <a:rPr lang="ja-JP" altLang="en-US" sz="1400" dirty="0">
                <a:solidFill>
                  <a:schemeClr val="bg1">
                    <a:lumMod val="50000"/>
                  </a:schemeClr>
                </a:solidFill>
                <a:latin typeface="+mn-ea"/>
                <a:ea typeface="+mn-ea"/>
              </a:rPr>
              <a:t>各カテゴリー遮熱材市場に</a:t>
            </a:r>
            <a:endParaRPr lang="en-US" altLang="ja-JP" sz="1400" dirty="0">
              <a:solidFill>
                <a:schemeClr val="bg1">
                  <a:lumMod val="50000"/>
                </a:schemeClr>
              </a:solidFill>
              <a:latin typeface="+mn-ea"/>
              <a:ea typeface="+mn-ea"/>
            </a:endParaRPr>
          </a:p>
          <a:p>
            <a:pPr algn="ctr">
              <a:defRPr/>
            </a:pPr>
            <a:r>
              <a:rPr lang="ja-JP" altLang="en-US" sz="1400" dirty="0">
                <a:solidFill>
                  <a:schemeClr val="bg1">
                    <a:lumMod val="50000"/>
                  </a:schemeClr>
                </a:solidFill>
                <a:latin typeface="+mn-ea"/>
                <a:ea typeface="+mn-ea"/>
              </a:rPr>
              <a:t>アプローチ可能</a:t>
            </a:r>
            <a:endParaRPr lang="en-US" altLang="ja-JP" sz="1400" dirty="0">
              <a:solidFill>
                <a:schemeClr val="bg1">
                  <a:lumMod val="50000"/>
                </a:schemeClr>
              </a:solidFill>
              <a:latin typeface="+mn-ea"/>
              <a:ea typeface="+mn-ea"/>
            </a:endParaRPr>
          </a:p>
          <a:p>
            <a:pPr>
              <a:defRPr/>
            </a:pPr>
            <a:endParaRPr lang="en-US" altLang="ja-JP" sz="1200" b="1" dirty="0">
              <a:solidFill>
                <a:schemeClr val="bg1">
                  <a:lumMod val="50000"/>
                </a:schemeClr>
              </a:solidFill>
              <a:latin typeface="+mn-ea"/>
              <a:ea typeface="+mn-ea"/>
            </a:endParaRPr>
          </a:p>
        </p:txBody>
      </p:sp>
      <p:cxnSp>
        <p:nvCxnSpPr>
          <p:cNvPr id="9" name="直線矢印コネクタ 8">
            <a:extLst>
              <a:ext uri="{FF2B5EF4-FFF2-40B4-BE49-F238E27FC236}">
                <a16:creationId xmlns:a16="http://schemas.microsoft.com/office/drawing/2014/main" id="{A2E5C890-B6D4-5ECC-9637-63C8C3EB5866}"/>
              </a:ext>
            </a:extLst>
          </p:cNvPr>
          <p:cNvCxnSpPr>
            <a:cxnSpLocks/>
            <a:stCxn id="8" idx="0"/>
          </p:cNvCxnSpPr>
          <p:nvPr/>
        </p:nvCxnSpPr>
        <p:spPr>
          <a:xfrm flipH="1" flipV="1">
            <a:off x="7416800" y="2060575"/>
            <a:ext cx="1655763" cy="286861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26A373CC-2B9C-2D19-13C3-DB0E7F75F4D6}"/>
              </a:ext>
            </a:extLst>
          </p:cNvPr>
          <p:cNvCxnSpPr>
            <a:cxnSpLocks/>
            <a:stCxn id="8" idx="0"/>
          </p:cNvCxnSpPr>
          <p:nvPr/>
        </p:nvCxnSpPr>
        <p:spPr>
          <a:xfrm flipH="1" flipV="1">
            <a:off x="7416800" y="2781300"/>
            <a:ext cx="1655763" cy="21478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C623060A-C4A6-1FFD-8466-B60E926D2FF3}"/>
              </a:ext>
            </a:extLst>
          </p:cNvPr>
          <p:cNvCxnSpPr>
            <a:cxnSpLocks/>
            <a:stCxn id="8" idx="0"/>
          </p:cNvCxnSpPr>
          <p:nvPr/>
        </p:nvCxnSpPr>
        <p:spPr>
          <a:xfrm flipH="1" flipV="1">
            <a:off x="7400925" y="3382963"/>
            <a:ext cx="1671638" cy="154622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A3897C1D-14E3-6BA1-7C2B-A1755535F90D}"/>
              </a:ext>
            </a:extLst>
          </p:cNvPr>
          <p:cNvCxnSpPr>
            <a:cxnSpLocks/>
            <a:stCxn id="8" idx="0"/>
          </p:cNvCxnSpPr>
          <p:nvPr/>
        </p:nvCxnSpPr>
        <p:spPr>
          <a:xfrm flipH="1" flipV="1">
            <a:off x="7385050" y="3946525"/>
            <a:ext cx="1687513" cy="98266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1F0389F6-81FA-14D6-5984-AE9F4642E063}"/>
              </a:ext>
            </a:extLst>
          </p:cNvPr>
          <p:cNvCxnSpPr>
            <a:cxnSpLocks/>
            <a:stCxn id="8" idx="1"/>
          </p:cNvCxnSpPr>
          <p:nvPr/>
        </p:nvCxnSpPr>
        <p:spPr>
          <a:xfrm flipH="1">
            <a:off x="6840538" y="5375275"/>
            <a:ext cx="1208087" cy="4206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4FA6CB49-1FD2-F794-9EF8-3741474CA5D2}"/>
              </a:ext>
            </a:extLst>
          </p:cNvPr>
          <p:cNvSpPr txBox="1"/>
          <p:nvPr/>
        </p:nvSpPr>
        <p:spPr>
          <a:xfrm>
            <a:off x="6026150" y="5930900"/>
            <a:ext cx="3854450" cy="307975"/>
          </a:xfrm>
          <a:prstGeom prst="rect">
            <a:avLst/>
          </a:prstGeom>
          <a:noFill/>
        </p:spPr>
        <p:txBody>
          <a:bodyPr wrap="none">
            <a:spAutoFit/>
          </a:bodyPr>
          <a:lstStyle/>
          <a:p>
            <a:pPr>
              <a:defRPr/>
            </a:pPr>
            <a:r>
              <a:rPr lang="en-US" altLang="ja-JP" sz="1400" dirty="0">
                <a:solidFill>
                  <a:schemeClr val="bg1">
                    <a:lumMod val="50000"/>
                  </a:schemeClr>
                </a:solidFill>
                <a:latin typeface="Meiryo UI" panose="020B0604030504040204" pitchFamily="50" charset="-128"/>
                <a:ea typeface="Meiryo UI" panose="020B0604030504040204" pitchFamily="50" charset="-128"/>
              </a:rPr>
              <a:t>※</a:t>
            </a:r>
            <a:r>
              <a:rPr lang="ja-JP" altLang="en-US" sz="1400" dirty="0">
                <a:solidFill>
                  <a:schemeClr val="bg1">
                    <a:lumMod val="50000"/>
                  </a:schemeClr>
                </a:solidFill>
                <a:latin typeface="Meiryo UI" panose="020B0604030504040204" pitchFamily="50" charset="-128"/>
                <a:ea typeface="Meiryo UI" panose="020B0604030504040204" pitchFamily="50" charset="-128"/>
              </a:rPr>
              <a:t>全体市場</a:t>
            </a:r>
            <a:r>
              <a:rPr lang="en-US" altLang="ja-JP" sz="1400" dirty="0">
                <a:solidFill>
                  <a:schemeClr val="bg1">
                    <a:lumMod val="50000"/>
                  </a:schemeClr>
                </a:solidFill>
                <a:latin typeface="Meiryo UI" panose="020B0604030504040204" pitchFamily="50" charset="-128"/>
                <a:ea typeface="Meiryo UI" panose="020B0604030504040204" pitchFamily="50" charset="-128"/>
              </a:rPr>
              <a:t>8,246</a:t>
            </a:r>
            <a:r>
              <a:rPr lang="ja-JP" altLang="en-US" sz="1400" dirty="0">
                <a:solidFill>
                  <a:schemeClr val="bg1">
                    <a:lumMod val="50000"/>
                  </a:schemeClr>
                </a:solidFill>
                <a:latin typeface="Meiryo UI" panose="020B0604030504040204" pitchFamily="50" charset="-128"/>
                <a:ea typeface="Meiryo UI" panose="020B0604030504040204" pitchFamily="50" charset="-128"/>
              </a:rPr>
              <a:t>億円の</a:t>
            </a:r>
            <a:r>
              <a:rPr lang="ja-JP" altLang="en-US" sz="1400" b="1" dirty="0">
                <a:solidFill>
                  <a:srgbClr val="FF0000"/>
                </a:solidFill>
                <a:latin typeface="Meiryo UI" panose="020B0604030504040204" pitchFamily="50" charset="-128"/>
                <a:ea typeface="Meiryo UI" panose="020B0604030504040204" pitchFamily="50" charset="-128"/>
              </a:rPr>
              <a:t>約</a:t>
            </a:r>
            <a:r>
              <a:rPr lang="en-US" altLang="ja-JP" sz="1400" b="1" dirty="0">
                <a:solidFill>
                  <a:srgbClr val="FF0000"/>
                </a:solidFill>
                <a:latin typeface="Meiryo UI" panose="020B0604030504040204" pitchFamily="50" charset="-128"/>
                <a:ea typeface="Meiryo UI" panose="020B0604030504040204" pitchFamily="50" charset="-128"/>
              </a:rPr>
              <a:t>45%</a:t>
            </a:r>
            <a:r>
              <a:rPr lang="ja-JP" altLang="en-US" sz="1400" dirty="0">
                <a:solidFill>
                  <a:schemeClr val="bg1">
                    <a:lumMod val="50000"/>
                  </a:schemeClr>
                </a:solidFill>
                <a:latin typeface="Meiryo UI" panose="020B0604030504040204" pitchFamily="50" charset="-128"/>
                <a:ea typeface="Meiryo UI" panose="020B0604030504040204" pitchFamily="50" charset="-128"/>
              </a:rPr>
              <a:t>が遮熱材市場</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5CAEB08-B761-E1EE-790C-DF405C0B72CE}"/>
              </a:ext>
            </a:extLst>
          </p:cNvPr>
          <p:cNvSpPr>
            <a:spLocks noGrp="1"/>
          </p:cNvSpPr>
          <p:nvPr>
            <p:ph type="ftr" sz="quarter" idx="10"/>
          </p:nvPr>
        </p:nvSpPr>
        <p:spPr/>
        <p:txBody>
          <a:bodyPr/>
          <a:lstStyle/>
          <a:p>
            <a:pPr>
              <a:defRPr/>
            </a:pPr>
            <a:r>
              <a:rPr lang="en-US" altLang="ja-JP" dirty="0"/>
              <a:t>Copyright(C)</a:t>
            </a:r>
            <a:r>
              <a:rPr lang="ja-JP" altLang="en-US" dirty="0"/>
              <a:t>　</a:t>
            </a:r>
            <a:r>
              <a:rPr lang="en-US" altLang="ja-JP" dirty="0"/>
              <a:t>PRIME</a:t>
            </a:r>
            <a:r>
              <a:rPr lang="ja-JP" altLang="en-US" dirty="0"/>
              <a:t>　</a:t>
            </a:r>
            <a:r>
              <a:rPr lang="en-US" altLang="ja-JP" dirty="0"/>
              <a:t>ENERTEK</a:t>
            </a:r>
            <a:r>
              <a:rPr lang="ja-JP" altLang="en-US" dirty="0"/>
              <a:t>　</a:t>
            </a:r>
            <a:r>
              <a:rPr lang="en-US" altLang="ja-JP" dirty="0"/>
              <a:t>JAPAN</a:t>
            </a:r>
            <a:r>
              <a:rPr lang="ja-JP" altLang="en-US" dirty="0"/>
              <a:t>　</a:t>
            </a:r>
            <a:r>
              <a:rPr lang="en-US" altLang="ja-JP" dirty="0"/>
              <a:t>CO.,LTD.</a:t>
            </a:r>
            <a:r>
              <a:rPr lang="ja-JP" altLang="en-US" dirty="0"/>
              <a:t>　</a:t>
            </a:r>
            <a:r>
              <a:rPr lang="en-US" altLang="ja-JP" dirty="0"/>
              <a:t>All</a:t>
            </a:r>
            <a:r>
              <a:rPr lang="ja-JP" altLang="en-US" dirty="0"/>
              <a:t>　</a:t>
            </a:r>
            <a:r>
              <a:rPr lang="en-US" altLang="ja-JP" dirty="0"/>
              <a:t>Rights</a:t>
            </a:r>
            <a:r>
              <a:rPr lang="ja-JP" altLang="en-US" dirty="0"/>
              <a:t>　</a:t>
            </a:r>
            <a:r>
              <a:rPr lang="en-US" altLang="ja-JP" dirty="0"/>
              <a:t>Reserved</a:t>
            </a:r>
            <a:endParaRPr lang="ja-JP" altLang="en-US" dirty="0"/>
          </a:p>
        </p:txBody>
      </p:sp>
      <p:sp>
        <p:nvSpPr>
          <p:cNvPr id="38915" name="スライド番号プレースホルダー 4">
            <a:extLst>
              <a:ext uri="{FF2B5EF4-FFF2-40B4-BE49-F238E27FC236}">
                <a16:creationId xmlns:a16="http://schemas.microsoft.com/office/drawing/2014/main" id="{EE201A4C-B20E-9316-882F-BC2297857CEB}"/>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051A6BF3-C295-4786-8594-B4C2224076C7}" type="slidenum">
              <a:rPr lang="ja-JP" altLang="en-US" sz="1800" smtClean="0">
                <a:solidFill>
                  <a:srgbClr val="898989"/>
                </a:solidFill>
              </a:rPr>
              <a:pPr>
                <a:spcBef>
                  <a:spcPct val="0"/>
                </a:spcBef>
                <a:buFontTx/>
                <a:buNone/>
              </a:pPr>
              <a:t>33</a:t>
            </a:fld>
            <a:endParaRPr lang="ja-JP" altLang="en-US" sz="1800">
              <a:solidFill>
                <a:srgbClr val="898989"/>
              </a:solidFill>
            </a:endParaRPr>
          </a:p>
        </p:txBody>
      </p:sp>
      <p:sp>
        <p:nvSpPr>
          <p:cNvPr id="38916" name="コンテンツ プレースホルダー 1">
            <a:extLst>
              <a:ext uri="{FF2B5EF4-FFF2-40B4-BE49-F238E27FC236}">
                <a16:creationId xmlns:a16="http://schemas.microsoft.com/office/drawing/2014/main" id="{F81A40D6-275A-076E-0432-A166B4F29858}"/>
              </a:ext>
            </a:extLst>
          </p:cNvPr>
          <p:cNvSpPr>
            <a:spLocks noGrp="1"/>
          </p:cNvSpPr>
          <p:nvPr>
            <p:ph idx="1"/>
          </p:nvPr>
        </p:nvSpPr>
        <p:spPr>
          <a:xfrm>
            <a:off x="192088" y="830263"/>
            <a:ext cx="9840912" cy="576262"/>
          </a:xfrm>
          <a:solidFill>
            <a:srgbClr val="F68B1F"/>
          </a:solidFill>
          <a:ln>
            <a:solidFill>
              <a:srgbClr val="F68B1F"/>
            </a:solidFill>
            <a:miter lim="800000"/>
            <a:headEnd/>
            <a:tailEnd/>
          </a:ln>
        </p:spPr>
        <p:txBody>
          <a:bodyPr anchor="ctr"/>
          <a:lstStyle/>
          <a:p>
            <a:pPr marL="0" indent="0" algn="ctr">
              <a:buFont typeface="Arial" panose="020B0604020202020204" pitchFamily="34" charset="0"/>
              <a:buNone/>
            </a:pPr>
            <a:r>
              <a:rPr lang="ja-JP" altLang="en-US" sz="2800">
                <a:solidFill>
                  <a:schemeClr val="bg1"/>
                </a:solidFill>
              </a:rPr>
              <a:t>建築建物省エネ改正法に伴う市場拡大チャンス</a:t>
            </a:r>
            <a:endParaRPr lang="en-US" altLang="ja-JP" sz="2800">
              <a:solidFill>
                <a:schemeClr val="bg1"/>
              </a:solidFill>
            </a:endParaRPr>
          </a:p>
        </p:txBody>
      </p:sp>
      <p:sp>
        <p:nvSpPr>
          <p:cNvPr id="2" name="テキスト ボックス 1">
            <a:extLst>
              <a:ext uri="{FF2B5EF4-FFF2-40B4-BE49-F238E27FC236}">
                <a16:creationId xmlns:a16="http://schemas.microsoft.com/office/drawing/2014/main" id="{4DCE7194-5D53-ECEB-0131-6566060BADAD}"/>
              </a:ext>
            </a:extLst>
          </p:cNvPr>
          <p:cNvSpPr txBox="1"/>
          <p:nvPr/>
        </p:nvSpPr>
        <p:spPr>
          <a:xfrm>
            <a:off x="201613" y="1506538"/>
            <a:ext cx="461962" cy="4244975"/>
          </a:xfrm>
          <a:prstGeom prst="rect">
            <a:avLst/>
          </a:prstGeom>
          <a:solidFill>
            <a:schemeClr val="accent6">
              <a:lumMod val="20000"/>
              <a:lumOff val="80000"/>
            </a:schemeClr>
          </a:solidFill>
          <a:ln>
            <a:solidFill>
              <a:srgbClr val="F68B1F"/>
            </a:solidFill>
          </a:ln>
        </p:spPr>
        <p:txBody>
          <a:bodyPr vert="eaVert">
            <a:spAutoFit/>
          </a:bodyPr>
          <a:lstStyle/>
          <a:p>
            <a:pPr algn="ctr">
              <a:defRPr/>
            </a:pPr>
            <a:r>
              <a:rPr lang="ja-JP" altLang="en-US" dirty="0">
                <a:solidFill>
                  <a:schemeClr val="bg1">
                    <a:lumMod val="50000"/>
                  </a:schemeClr>
                </a:solidFill>
                <a:latin typeface="+mn-ea"/>
                <a:ea typeface="+mn-ea"/>
              </a:rPr>
              <a:t>閣議決定事項</a:t>
            </a:r>
            <a:endParaRPr lang="en-US" altLang="ja-JP" dirty="0">
              <a:solidFill>
                <a:schemeClr val="bg1">
                  <a:lumMod val="50000"/>
                </a:schemeClr>
              </a:solidFill>
              <a:latin typeface="+mn-ea"/>
              <a:ea typeface="+mn-ea"/>
            </a:endParaRPr>
          </a:p>
        </p:txBody>
      </p:sp>
      <p:pic>
        <p:nvPicPr>
          <p:cNvPr id="38918" name="図 6">
            <a:extLst>
              <a:ext uri="{FF2B5EF4-FFF2-40B4-BE49-F238E27FC236}">
                <a16:creationId xmlns:a16="http://schemas.microsoft.com/office/drawing/2014/main" id="{2CA14C03-D8EA-E2BD-B386-D4CC84BCA9A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22338" y="1506538"/>
            <a:ext cx="34988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a:extLst>
              <a:ext uri="{FF2B5EF4-FFF2-40B4-BE49-F238E27FC236}">
                <a16:creationId xmlns:a16="http://schemas.microsoft.com/office/drawing/2014/main" id="{78513834-08E3-39BC-F3F5-A52A2A7296BE}"/>
              </a:ext>
            </a:extLst>
          </p:cNvPr>
          <p:cNvSpPr/>
          <p:nvPr/>
        </p:nvSpPr>
        <p:spPr>
          <a:xfrm>
            <a:off x="4679950" y="1506538"/>
            <a:ext cx="5111750" cy="4246562"/>
          </a:xfrm>
          <a:prstGeom prst="rect">
            <a:avLst/>
          </a:prstGeom>
          <a:ln>
            <a:solidFill>
              <a:srgbClr val="F68B1F"/>
            </a:solidFill>
          </a:ln>
        </p:spPr>
        <p:txBody>
          <a:bodyPr>
            <a:spAutoFit/>
          </a:bodyPr>
          <a:lstStyle/>
          <a:p>
            <a:pPr>
              <a:defRPr/>
            </a:pPr>
            <a:endParaRPr lang="en-US" altLang="ja-JP" dirty="0">
              <a:solidFill>
                <a:schemeClr val="bg1">
                  <a:lumMod val="50000"/>
                </a:schemeClr>
              </a:solidFill>
              <a:latin typeface="+mn-ea"/>
              <a:ea typeface="+mn-ea"/>
            </a:endParaRPr>
          </a:p>
          <a:p>
            <a:pPr>
              <a:defRPr/>
            </a:pPr>
            <a:r>
              <a:rPr lang="en-US" altLang="ja-JP" dirty="0">
                <a:solidFill>
                  <a:schemeClr val="bg1">
                    <a:lumMod val="50000"/>
                  </a:schemeClr>
                </a:solidFill>
                <a:latin typeface="+mn-ea"/>
                <a:ea typeface="+mn-ea"/>
              </a:rPr>
              <a:t>2</a:t>
            </a:r>
            <a:r>
              <a:rPr lang="ja-JP" altLang="en-US" dirty="0">
                <a:solidFill>
                  <a:schemeClr val="bg1">
                    <a:lumMod val="50000"/>
                  </a:schemeClr>
                </a:solidFill>
                <a:latin typeface="+mn-ea"/>
                <a:ea typeface="+mn-ea"/>
              </a:rPr>
              <a:t>月</a:t>
            </a:r>
            <a:r>
              <a:rPr lang="en-US" altLang="ja-JP" dirty="0">
                <a:solidFill>
                  <a:schemeClr val="bg1">
                    <a:lumMod val="50000"/>
                  </a:schemeClr>
                </a:solidFill>
                <a:latin typeface="+mn-ea"/>
                <a:ea typeface="+mn-ea"/>
              </a:rPr>
              <a:t>15</a:t>
            </a:r>
            <a:r>
              <a:rPr lang="ja-JP" altLang="en-US" dirty="0">
                <a:solidFill>
                  <a:schemeClr val="bg1">
                    <a:lumMod val="50000"/>
                  </a:schemeClr>
                </a:solidFill>
                <a:latin typeface="+mn-ea"/>
                <a:ea typeface="+mn-ea"/>
              </a:rPr>
              <a:t>日、「パリ協定」の発効等を踏まえ、住宅・建築物の省エネ性能の一層の向上を図るため、住宅・建築物の規模・用途ごとの特性に応じた実効性の高い総合的な対策を盛り込んだ「建築物のエネルギー消費性能の向上に関する法律の一部を改正する法律案」が、定例閣議で決定した。この決定により、オフィスビルやホテル、</a:t>
            </a:r>
            <a:r>
              <a:rPr lang="ja-JP" altLang="en-US" b="1" u="sng" dirty="0">
                <a:solidFill>
                  <a:srgbClr val="FF0000"/>
                </a:solidFill>
                <a:latin typeface="+mn-ea"/>
                <a:ea typeface="+mn-ea"/>
              </a:rPr>
              <a:t>商業施設など住宅を除く新築の中規模建物（延べ床面積</a:t>
            </a:r>
            <a:r>
              <a:rPr lang="en-US" altLang="ja-JP" b="1" u="sng" dirty="0">
                <a:solidFill>
                  <a:srgbClr val="FF0000"/>
                </a:solidFill>
                <a:latin typeface="+mn-ea"/>
                <a:ea typeface="+mn-ea"/>
              </a:rPr>
              <a:t>300m2</a:t>
            </a:r>
            <a:r>
              <a:rPr lang="ja-JP" altLang="en-US" b="1" u="sng" dirty="0">
                <a:solidFill>
                  <a:srgbClr val="FF0000"/>
                </a:solidFill>
                <a:latin typeface="+mn-ea"/>
                <a:ea typeface="+mn-ea"/>
              </a:rPr>
              <a:t>以上）に、省エネ基準への適合を義務付ける。</a:t>
            </a:r>
            <a:r>
              <a:rPr lang="ja-JP" altLang="en-US" dirty="0">
                <a:solidFill>
                  <a:schemeClr val="bg1">
                    <a:lumMod val="50000"/>
                  </a:schemeClr>
                </a:solidFill>
                <a:latin typeface="+mn-ea"/>
                <a:ea typeface="+mn-ea"/>
              </a:rPr>
              <a:t>現在、大規模建物（延べ床面積</a:t>
            </a:r>
            <a:r>
              <a:rPr lang="en-US" altLang="ja-JP" dirty="0">
                <a:solidFill>
                  <a:schemeClr val="bg1">
                    <a:lumMod val="50000"/>
                  </a:schemeClr>
                </a:solidFill>
                <a:latin typeface="+mn-ea"/>
                <a:ea typeface="+mn-ea"/>
              </a:rPr>
              <a:t>2,000m2</a:t>
            </a:r>
            <a:r>
              <a:rPr lang="ja-JP" altLang="en-US" dirty="0">
                <a:solidFill>
                  <a:schemeClr val="bg1">
                    <a:lumMod val="50000"/>
                  </a:schemeClr>
                </a:solidFill>
                <a:latin typeface="+mn-ea"/>
                <a:ea typeface="+mn-ea"/>
              </a:rPr>
              <a:t>以上）に限っている対象を拡大し、増加が続くエネルギー消費に歯止めをかける。義務化は</a:t>
            </a:r>
            <a:r>
              <a:rPr lang="en-US" altLang="ja-JP" dirty="0">
                <a:solidFill>
                  <a:schemeClr val="bg1">
                    <a:lumMod val="50000"/>
                  </a:schemeClr>
                </a:solidFill>
                <a:latin typeface="+mn-ea"/>
                <a:ea typeface="+mn-ea"/>
              </a:rPr>
              <a:t>2021</a:t>
            </a:r>
            <a:r>
              <a:rPr lang="ja-JP" altLang="en-US" dirty="0">
                <a:solidFill>
                  <a:schemeClr val="bg1">
                    <a:lumMod val="50000"/>
                  </a:schemeClr>
                </a:solidFill>
                <a:latin typeface="+mn-ea"/>
                <a:ea typeface="+mn-ea"/>
              </a:rPr>
              <a:t>年度からになる見通し。環境効率に優れた建物の供給を促し、温暖化ガスの排出量抑制につなげる。</a:t>
            </a:r>
            <a:endParaRPr lang="en-US" altLang="ja-JP" dirty="0">
              <a:solidFill>
                <a:schemeClr val="bg1">
                  <a:lumMod val="50000"/>
                </a:schemeClr>
              </a:solidFill>
              <a:latin typeface="+mn-ea"/>
              <a:ea typeface="+mn-ea"/>
            </a:endParaRPr>
          </a:p>
          <a:p>
            <a:pPr>
              <a:defRPr/>
            </a:pPr>
            <a:endParaRPr lang="ja-JP" altLang="en-US" dirty="0">
              <a:solidFill>
                <a:schemeClr val="bg1">
                  <a:lumMod val="50000"/>
                </a:schemeClr>
              </a:solidFill>
              <a:latin typeface="+mn-ea"/>
              <a:ea typeface="+mn-ea"/>
            </a:endParaRPr>
          </a:p>
        </p:txBody>
      </p:sp>
      <p:sp>
        <p:nvSpPr>
          <p:cNvPr id="38920" name="タイトル 2">
            <a:extLst>
              <a:ext uri="{FF2B5EF4-FFF2-40B4-BE49-F238E27FC236}">
                <a16:creationId xmlns:a16="http://schemas.microsoft.com/office/drawing/2014/main" id="{317CA06F-84B9-3E06-F872-5DAFBB4A5382}"/>
              </a:ext>
            </a:extLst>
          </p:cNvPr>
          <p:cNvSpPr txBox="1">
            <a:spLocks/>
          </p:cNvSpPr>
          <p:nvPr/>
        </p:nvSpPr>
        <p:spPr bwMode="auto">
          <a:xfrm>
            <a:off x="242888" y="115888"/>
            <a:ext cx="9202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r>
              <a:rPr lang="en-US" altLang="ja-JP" sz="2000">
                <a:solidFill>
                  <a:srgbClr val="7F7F7F"/>
                </a:solidFill>
              </a:rPr>
              <a:t>32.</a:t>
            </a:r>
            <a:r>
              <a:rPr lang="ja-JP" altLang="en-US" sz="2000">
                <a:solidFill>
                  <a:srgbClr val="7F7F7F"/>
                </a:solidFill>
              </a:rPr>
              <a:t>参考　国土交通省開示資料抜粋①</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E84A2D41-F49B-07BC-8720-90CC3237A494}"/>
              </a:ext>
            </a:extLst>
          </p:cNvPr>
          <p:cNvSpPr>
            <a:spLocks noGrp="1"/>
          </p:cNvSpPr>
          <p:nvPr>
            <p:ph type="ftr" sz="quarter" idx="10"/>
          </p:nvPr>
        </p:nvSpPr>
        <p:spPr/>
        <p:txBody>
          <a:bodyPr/>
          <a:lstStyle/>
          <a:p>
            <a:pPr>
              <a:defRPr/>
            </a:pPr>
            <a:r>
              <a:rPr lang="en-US" altLang="ja-JP" dirty="0"/>
              <a:t>Copyright(C)</a:t>
            </a:r>
            <a:r>
              <a:rPr lang="ja-JP" altLang="en-US" dirty="0"/>
              <a:t>　</a:t>
            </a:r>
            <a:r>
              <a:rPr lang="en-US" altLang="ja-JP" dirty="0"/>
              <a:t>PRIME</a:t>
            </a:r>
            <a:r>
              <a:rPr lang="ja-JP" altLang="en-US" dirty="0"/>
              <a:t>　</a:t>
            </a:r>
            <a:r>
              <a:rPr lang="en-US" altLang="ja-JP" dirty="0"/>
              <a:t>ENERTEK</a:t>
            </a:r>
            <a:r>
              <a:rPr lang="ja-JP" altLang="en-US" dirty="0"/>
              <a:t>　</a:t>
            </a:r>
            <a:r>
              <a:rPr lang="en-US" altLang="ja-JP" dirty="0"/>
              <a:t>JAPAN</a:t>
            </a:r>
            <a:r>
              <a:rPr lang="ja-JP" altLang="en-US" dirty="0"/>
              <a:t>　</a:t>
            </a:r>
            <a:r>
              <a:rPr lang="en-US" altLang="ja-JP" dirty="0"/>
              <a:t>CO.,LTD.</a:t>
            </a:r>
            <a:r>
              <a:rPr lang="ja-JP" altLang="en-US" dirty="0"/>
              <a:t>　</a:t>
            </a:r>
            <a:r>
              <a:rPr lang="en-US" altLang="ja-JP" dirty="0"/>
              <a:t>All</a:t>
            </a:r>
            <a:r>
              <a:rPr lang="ja-JP" altLang="en-US" dirty="0"/>
              <a:t>　</a:t>
            </a:r>
            <a:r>
              <a:rPr lang="en-US" altLang="ja-JP" dirty="0"/>
              <a:t>Rights</a:t>
            </a:r>
            <a:r>
              <a:rPr lang="ja-JP" altLang="en-US" dirty="0"/>
              <a:t>　</a:t>
            </a:r>
            <a:r>
              <a:rPr lang="en-US" altLang="ja-JP" dirty="0"/>
              <a:t>Reserved</a:t>
            </a:r>
            <a:endParaRPr lang="ja-JP" altLang="en-US" dirty="0"/>
          </a:p>
        </p:txBody>
      </p:sp>
      <p:sp>
        <p:nvSpPr>
          <p:cNvPr id="39939" name="スライド番号プレースホルダー 4">
            <a:extLst>
              <a:ext uri="{FF2B5EF4-FFF2-40B4-BE49-F238E27FC236}">
                <a16:creationId xmlns:a16="http://schemas.microsoft.com/office/drawing/2014/main" id="{7060C6A7-72EB-906E-0D3D-94E147E84DD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DE61B730-84D4-4FD8-806D-BBF0047C83EE}" type="slidenum">
              <a:rPr lang="ja-JP" altLang="en-US" sz="1800" smtClean="0">
                <a:solidFill>
                  <a:srgbClr val="898989"/>
                </a:solidFill>
              </a:rPr>
              <a:pPr>
                <a:spcBef>
                  <a:spcPct val="0"/>
                </a:spcBef>
                <a:buFontTx/>
                <a:buNone/>
              </a:pPr>
              <a:t>34</a:t>
            </a:fld>
            <a:endParaRPr lang="ja-JP" altLang="en-US" sz="1800">
              <a:solidFill>
                <a:srgbClr val="898989"/>
              </a:solidFill>
            </a:endParaRPr>
          </a:p>
        </p:txBody>
      </p:sp>
      <p:sp>
        <p:nvSpPr>
          <p:cNvPr id="39940" name="コンテンツ プレースホルダー 1">
            <a:extLst>
              <a:ext uri="{FF2B5EF4-FFF2-40B4-BE49-F238E27FC236}">
                <a16:creationId xmlns:a16="http://schemas.microsoft.com/office/drawing/2014/main" id="{51D4A9DC-C6FD-E37A-A948-442D2B8DC597}"/>
              </a:ext>
            </a:extLst>
          </p:cNvPr>
          <p:cNvSpPr>
            <a:spLocks noGrp="1"/>
          </p:cNvSpPr>
          <p:nvPr>
            <p:ph idx="1"/>
          </p:nvPr>
        </p:nvSpPr>
        <p:spPr>
          <a:xfrm>
            <a:off x="192088" y="830263"/>
            <a:ext cx="9840912" cy="576262"/>
          </a:xfrm>
          <a:solidFill>
            <a:srgbClr val="F68B1F"/>
          </a:solidFill>
          <a:ln>
            <a:solidFill>
              <a:srgbClr val="F68B1F"/>
            </a:solidFill>
            <a:miter lim="800000"/>
            <a:headEnd/>
            <a:tailEnd/>
          </a:ln>
        </p:spPr>
        <p:txBody>
          <a:bodyPr anchor="ctr"/>
          <a:lstStyle/>
          <a:p>
            <a:pPr marL="0" indent="0" algn="ctr">
              <a:buFont typeface="Arial" panose="020B0604020202020204" pitchFamily="34" charset="0"/>
              <a:buNone/>
            </a:pPr>
            <a:r>
              <a:rPr lang="ja-JP" altLang="en-US" sz="2800">
                <a:solidFill>
                  <a:schemeClr val="bg1"/>
                </a:solidFill>
              </a:rPr>
              <a:t>建築建物省エネ改正法に伴う市場拡大チャンス</a:t>
            </a:r>
            <a:endParaRPr lang="en-US" altLang="ja-JP" sz="2800">
              <a:solidFill>
                <a:schemeClr val="bg1"/>
              </a:solidFill>
            </a:endParaRPr>
          </a:p>
        </p:txBody>
      </p:sp>
      <p:sp>
        <p:nvSpPr>
          <p:cNvPr id="2" name="テキスト ボックス 1">
            <a:extLst>
              <a:ext uri="{FF2B5EF4-FFF2-40B4-BE49-F238E27FC236}">
                <a16:creationId xmlns:a16="http://schemas.microsoft.com/office/drawing/2014/main" id="{CC124155-6A13-0FD0-4093-20449FF2018B}"/>
              </a:ext>
            </a:extLst>
          </p:cNvPr>
          <p:cNvSpPr txBox="1"/>
          <p:nvPr/>
        </p:nvSpPr>
        <p:spPr>
          <a:xfrm>
            <a:off x="201613" y="1506538"/>
            <a:ext cx="461962" cy="4244975"/>
          </a:xfrm>
          <a:prstGeom prst="rect">
            <a:avLst/>
          </a:prstGeom>
          <a:solidFill>
            <a:schemeClr val="accent6">
              <a:lumMod val="20000"/>
              <a:lumOff val="80000"/>
            </a:schemeClr>
          </a:solidFill>
          <a:ln>
            <a:solidFill>
              <a:srgbClr val="F68B1F"/>
            </a:solidFill>
          </a:ln>
        </p:spPr>
        <p:txBody>
          <a:bodyPr vert="eaVert">
            <a:spAutoFit/>
          </a:bodyPr>
          <a:lstStyle/>
          <a:p>
            <a:pPr algn="ctr">
              <a:defRPr/>
            </a:pPr>
            <a:r>
              <a:rPr lang="ja-JP" altLang="en-US" dirty="0">
                <a:solidFill>
                  <a:schemeClr val="bg1">
                    <a:lumMod val="50000"/>
                  </a:schemeClr>
                </a:solidFill>
                <a:latin typeface="+mn-ea"/>
                <a:ea typeface="+mn-ea"/>
              </a:rPr>
              <a:t>国土交通省開示資料より</a:t>
            </a:r>
            <a:endParaRPr lang="en-US" altLang="ja-JP" dirty="0">
              <a:solidFill>
                <a:schemeClr val="bg1">
                  <a:lumMod val="50000"/>
                </a:schemeClr>
              </a:solidFill>
              <a:latin typeface="+mn-ea"/>
              <a:ea typeface="+mn-ea"/>
            </a:endParaRPr>
          </a:p>
        </p:txBody>
      </p:sp>
      <p:pic>
        <p:nvPicPr>
          <p:cNvPr id="39942" name="図 4">
            <a:extLst>
              <a:ext uri="{FF2B5EF4-FFF2-40B4-BE49-F238E27FC236}">
                <a16:creationId xmlns:a16="http://schemas.microsoft.com/office/drawing/2014/main" id="{8F79BE8C-68C8-4A92-B190-9BA623BB0C8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3600" y="1506538"/>
            <a:ext cx="6043613" cy="439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楕円 5">
            <a:extLst>
              <a:ext uri="{FF2B5EF4-FFF2-40B4-BE49-F238E27FC236}">
                <a16:creationId xmlns:a16="http://schemas.microsoft.com/office/drawing/2014/main" id="{51C3C6C8-B89C-631F-5E8B-F0372FD1778E}"/>
              </a:ext>
            </a:extLst>
          </p:cNvPr>
          <p:cNvSpPr/>
          <p:nvPr/>
        </p:nvSpPr>
        <p:spPr>
          <a:xfrm>
            <a:off x="4321175" y="3060700"/>
            <a:ext cx="1223963" cy="11366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テキスト ボックス 11">
            <a:extLst>
              <a:ext uri="{FF2B5EF4-FFF2-40B4-BE49-F238E27FC236}">
                <a16:creationId xmlns:a16="http://schemas.microsoft.com/office/drawing/2014/main" id="{5462D4EC-12B7-8E54-0D2A-65CE9E0E0829}"/>
              </a:ext>
            </a:extLst>
          </p:cNvPr>
          <p:cNvSpPr txBox="1"/>
          <p:nvPr/>
        </p:nvSpPr>
        <p:spPr>
          <a:xfrm>
            <a:off x="7096125" y="2244725"/>
            <a:ext cx="3046413" cy="1077913"/>
          </a:xfrm>
          <a:prstGeom prst="rect">
            <a:avLst/>
          </a:prstGeom>
          <a:solidFill>
            <a:schemeClr val="accent6">
              <a:lumMod val="20000"/>
              <a:lumOff val="80000"/>
            </a:schemeClr>
          </a:solidFill>
          <a:ln w="19050">
            <a:solidFill>
              <a:srgbClr val="FF0000"/>
            </a:solidFill>
          </a:ln>
        </p:spPr>
        <p:txBody>
          <a:bodyPr>
            <a:spAutoFit/>
          </a:bodyPr>
          <a:lstStyle/>
          <a:p>
            <a:pPr>
              <a:defRPr/>
            </a:pPr>
            <a:r>
              <a:rPr lang="ja-JP" altLang="en-US" sz="1600" dirty="0">
                <a:solidFill>
                  <a:schemeClr val="bg1">
                    <a:lumMod val="50000"/>
                  </a:schemeClr>
                </a:solidFill>
                <a:latin typeface="+mn-ea"/>
                <a:ea typeface="+mn-ea"/>
              </a:rPr>
              <a:t>中規模物件の省エネ義務化</a:t>
            </a:r>
            <a:endParaRPr lang="en-US" altLang="ja-JP" sz="1600" dirty="0">
              <a:solidFill>
                <a:schemeClr val="bg1">
                  <a:lumMod val="50000"/>
                </a:schemeClr>
              </a:solidFill>
              <a:latin typeface="+mn-ea"/>
              <a:ea typeface="+mn-ea"/>
            </a:endParaRPr>
          </a:p>
          <a:p>
            <a:pPr>
              <a:defRPr/>
            </a:pPr>
            <a:r>
              <a:rPr lang="en-US" altLang="ja-JP" sz="1600" dirty="0">
                <a:solidFill>
                  <a:schemeClr val="bg1">
                    <a:lumMod val="50000"/>
                  </a:schemeClr>
                </a:solidFill>
                <a:latin typeface="+mn-ea"/>
                <a:ea typeface="+mn-ea"/>
              </a:rPr>
              <a:t>300</a:t>
            </a:r>
            <a:r>
              <a:rPr lang="ja-JP" altLang="en-US" sz="1600" dirty="0">
                <a:solidFill>
                  <a:schemeClr val="bg1">
                    <a:lumMod val="50000"/>
                  </a:schemeClr>
                </a:solidFill>
                <a:latin typeface="+mn-ea"/>
                <a:ea typeface="+mn-ea"/>
              </a:rPr>
              <a:t>㎡</a:t>
            </a:r>
            <a:r>
              <a:rPr lang="en-US" altLang="ja-JP" sz="1600" dirty="0">
                <a:solidFill>
                  <a:schemeClr val="bg1">
                    <a:lumMod val="50000"/>
                  </a:schemeClr>
                </a:solidFill>
                <a:latin typeface="+mn-ea"/>
                <a:ea typeface="+mn-ea"/>
              </a:rPr>
              <a:t>~2000</a:t>
            </a:r>
            <a:r>
              <a:rPr lang="ja-JP" altLang="en-US" sz="1600" dirty="0">
                <a:solidFill>
                  <a:schemeClr val="bg1">
                    <a:lumMod val="50000"/>
                  </a:schemeClr>
                </a:solidFill>
                <a:latin typeface="+mn-ea"/>
                <a:ea typeface="+mn-ea"/>
              </a:rPr>
              <a:t>㎡未満</a:t>
            </a:r>
            <a:endParaRPr lang="en-US" altLang="ja-JP" sz="1600" dirty="0">
              <a:solidFill>
                <a:schemeClr val="bg1">
                  <a:lumMod val="50000"/>
                </a:schemeClr>
              </a:solidFill>
              <a:latin typeface="+mn-ea"/>
              <a:ea typeface="+mn-ea"/>
            </a:endParaRPr>
          </a:p>
          <a:p>
            <a:pPr>
              <a:defRPr/>
            </a:pPr>
            <a:r>
              <a:rPr lang="ja-JP" altLang="en-US" sz="1600" dirty="0">
                <a:solidFill>
                  <a:schemeClr val="bg1">
                    <a:lumMod val="50000"/>
                  </a:schemeClr>
                </a:solidFill>
                <a:latin typeface="+mn-ea"/>
                <a:ea typeface="+mn-ea"/>
              </a:rPr>
              <a:t>プライム施工ターゲット拡大</a:t>
            </a:r>
            <a:endParaRPr lang="en-US" altLang="ja-JP" sz="1600" dirty="0">
              <a:solidFill>
                <a:schemeClr val="bg1">
                  <a:lumMod val="50000"/>
                </a:schemeClr>
              </a:solidFill>
              <a:latin typeface="+mn-ea"/>
              <a:ea typeface="+mn-ea"/>
            </a:endParaRPr>
          </a:p>
          <a:p>
            <a:pPr>
              <a:defRPr/>
            </a:pPr>
            <a:r>
              <a:rPr lang="en-US" altLang="ja-JP" sz="1600" dirty="0">
                <a:solidFill>
                  <a:schemeClr val="bg1">
                    <a:lumMod val="50000"/>
                  </a:schemeClr>
                </a:solidFill>
                <a:latin typeface="+mn-ea"/>
                <a:ea typeface="+mn-ea"/>
              </a:rPr>
              <a:t>(2021</a:t>
            </a:r>
            <a:r>
              <a:rPr lang="ja-JP" altLang="en-US" sz="1600" dirty="0">
                <a:solidFill>
                  <a:schemeClr val="bg1">
                    <a:lumMod val="50000"/>
                  </a:schemeClr>
                </a:solidFill>
                <a:latin typeface="+mn-ea"/>
                <a:ea typeface="+mn-ea"/>
              </a:rPr>
              <a:t>年</a:t>
            </a:r>
            <a:r>
              <a:rPr lang="en-US" altLang="ja-JP" sz="1600" dirty="0">
                <a:solidFill>
                  <a:schemeClr val="bg1">
                    <a:lumMod val="50000"/>
                  </a:schemeClr>
                </a:solidFill>
                <a:latin typeface="+mn-ea"/>
                <a:ea typeface="+mn-ea"/>
              </a:rPr>
              <a:t>4</a:t>
            </a:r>
            <a:r>
              <a:rPr lang="ja-JP" altLang="en-US" sz="1600" dirty="0">
                <a:solidFill>
                  <a:schemeClr val="bg1">
                    <a:lumMod val="50000"/>
                  </a:schemeClr>
                </a:solidFill>
                <a:latin typeface="+mn-ea"/>
                <a:ea typeface="+mn-ea"/>
              </a:rPr>
              <a:t>月）</a:t>
            </a:r>
            <a:endParaRPr lang="en-US" altLang="ja-JP" sz="1600" dirty="0">
              <a:solidFill>
                <a:schemeClr val="bg1">
                  <a:lumMod val="50000"/>
                </a:schemeClr>
              </a:solidFill>
              <a:latin typeface="+mn-ea"/>
              <a:ea typeface="+mn-ea"/>
            </a:endParaRPr>
          </a:p>
        </p:txBody>
      </p:sp>
      <p:cxnSp>
        <p:nvCxnSpPr>
          <p:cNvPr id="8" name="直線矢印コネクタ 7">
            <a:extLst>
              <a:ext uri="{FF2B5EF4-FFF2-40B4-BE49-F238E27FC236}">
                <a16:creationId xmlns:a16="http://schemas.microsoft.com/office/drawing/2014/main" id="{990E38B7-AA98-3385-B519-6A7C8DB1E746}"/>
              </a:ext>
            </a:extLst>
          </p:cNvPr>
          <p:cNvCxnSpPr>
            <a:cxnSpLocks/>
            <a:stCxn id="6" idx="7"/>
          </p:cNvCxnSpPr>
          <p:nvPr/>
        </p:nvCxnSpPr>
        <p:spPr>
          <a:xfrm flipV="1">
            <a:off x="5365750" y="2824163"/>
            <a:ext cx="1730375" cy="40322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946" name="タイトル 2">
            <a:extLst>
              <a:ext uri="{FF2B5EF4-FFF2-40B4-BE49-F238E27FC236}">
                <a16:creationId xmlns:a16="http://schemas.microsoft.com/office/drawing/2014/main" id="{0E5B5EF3-6E5B-59E8-3713-3C1DB98B487F}"/>
              </a:ext>
            </a:extLst>
          </p:cNvPr>
          <p:cNvSpPr txBox="1">
            <a:spLocks/>
          </p:cNvSpPr>
          <p:nvPr/>
        </p:nvSpPr>
        <p:spPr bwMode="auto">
          <a:xfrm>
            <a:off x="242888" y="115888"/>
            <a:ext cx="9202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r>
              <a:rPr lang="en-US" altLang="ja-JP" sz="2000">
                <a:solidFill>
                  <a:srgbClr val="7F7F7F"/>
                </a:solidFill>
              </a:rPr>
              <a:t>33.</a:t>
            </a:r>
            <a:r>
              <a:rPr lang="ja-JP" altLang="en-US" sz="2000">
                <a:solidFill>
                  <a:srgbClr val="7F7F7F"/>
                </a:solidFill>
              </a:rPr>
              <a:t>参考　国土交通省開示資料抜粋②</a:t>
            </a:r>
          </a:p>
        </p:txBody>
      </p:sp>
      <p:sp>
        <p:nvSpPr>
          <p:cNvPr id="11" name="テキスト ボックス 10">
            <a:extLst>
              <a:ext uri="{FF2B5EF4-FFF2-40B4-BE49-F238E27FC236}">
                <a16:creationId xmlns:a16="http://schemas.microsoft.com/office/drawing/2014/main" id="{372A023E-02D8-C831-EF67-272D7E033EA2}"/>
              </a:ext>
            </a:extLst>
          </p:cNvPr>
          <p:cNvSpPr txBox="1"/>
          <p:nvPr/>
        </p:nvSpPr>
        <p:spPr>
          <a:xfrm>
            <a:off x="7096125" y="3817938"/>
            <a:ext cx="3046413" cy="1323975"/>
          </a:xfrm>
          <a:prstGeom prst="rect">
            <a:avLst/>
          </a:prstGeom>
          <a:solidFill>
            <a:schemeClr val="accent6">
              <a:lumMod val="20000"/>
              <a:lumOff val="80000"/>
            </a:schemeClr>
          </a:solidFill>
          <a:ln w="19050">
            <a:solidFill>
              <a:srgbClr val="FF0000"/>
            </a:solidFill>
          </a:ln>
        </p:spPr>
        <p:txBody>
          <a:bodyPr>
            <a:spAutoFit/>
          </a:bodyPr>
          <a:lstStyle/>
          <a:p>
            <a:pPr>
              <a:defRPr/>
            </a:pPr>
            <a:r>
              <a:rPr lang="ja-JP" altLang="en-US" sz="1600" dirty="0">
                <a:solidFill>
                  <a:schemeClr val="bg1">
                    <a:lumMod val="50000"/>
                  </a:schemeClr>
                </a:solidFill>
                <a:latin typeface="+mn-ea"/>
                <a:ea typeface="+mn-ea"/>
              </a:rPr>
              <a:t>オフィスビル・ホテル・商業施設等　遮熱性能を高める事でエネルギー消費を低減させ結果、温暖化ガス排出量抑制につなげる事で環境対策に貢献</a:t>
            </a:r>
            <a:endParaRPr lang="en-US" altLang="ja-JP" sz="1600" dirty="0">
              <a:solidFill>
                <a:schemeClr val="bg1">
                  <a:lumMod val="50000"/>
                </a:schemeClr>
              </a:solidFill>
              <a:latin typeface="+mn-ea"/>
              <a:ea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563578A7-72E2-DDC8-EB0A-0E68AC3B4E51}"/>
              </a:ext>
            </a:extLst>
          </p:cNvPr>
          <p:cNvSpPr>
            <a:spLocks noGrp="1"/>
          </p:cNvSpPr>
          <p:nvPr>
            <p:ph type="ftr" sz="quarter" idx="10"/>
          </p:nvPr>
        </p:nvSpPr>
        <p:spPr/>
        <p:txBody>
          <a:bodyPr/>
          <a:lstStyle/>
          <a:p>
            <a:pPr>
              <a:defRPr/>
            </a:pPr>
            <a:r>
              <a:rPr lang="en-US" altLang="ja-JP"/>
              <a:t>Copyright(C)</a:t>
            </a:r>
            <a:r>
              <a:rPr lang="ja-JP" altLang="en-US"/>
              <a:t>　</a:t>
            </a:r>
            <a:r>
              <a:rPr lang="en-US" altLang="ja-JP"/>
              <a:t>PRIME</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40963" name="スライド番号プレースホルダー 4">
            <a:extLst>
              <a:ext uri="{FF2B5EF4-FFF2-40B4-BE49-F238E27FC236}">
                <a16:creationId xmlns:a16="http://schemas.microsoft.com/office/drawing/2014/main" id="{290EC9DF-A0FF-1782-AC2E-0722B51026A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1B806A9C-D663-44DC-9121-14A5F774D3AE}" type="slidenum">
              <a:rPr lang="ja-JP" altLang="en-US" sz="1800" smtClean="0">
                <a:solidFill>
                  <a:srgbClr val="898989"/>
                </a:solidFill>
              </a:rPr>
              <a:pPr>
                <a:spcBef>
                  <a:spcPct val="0"/>
                </a:spcBef>
                <a:buFontTx/>
                <a:buNone/>
              </a:pPr>
              <a:t>35</a:t>
            </a:fld>
            <a:endParaRPr lang="ja-JP" altLang="en-US" sz="1800">
              <a:solidFill>
                <a:srgbClr val="898989"/>
              </a:solidFill>
            </a:endParaRPr>
          </a:p>
        </p:txBody>
      </p:sp>
      <p:sp>
        <p:nvSpPr>
          <p:cNvPr id="5" name="タイトル 2">
            <a:extLst>
              <a:ext uri="{FF2B5EF4-FFF2-40B4-BE49-F238E27FC236}">
                <a16:creationId xmlns:a16="http://schemas.microsoft.com/office/drawing/2014/main" id="{C0C4C52B-517D-037F-6DD3-50DB22AE3588}"/>
              </a:ext>
            </a:extLst>
          </p:cNvPr>
          <p:cNvSpPr>
            <a:spLocks noGrp="1"/>
          </p:cNvSpPr>
          <p:nvPr>
            <p:ph type="title"/>
          </p:nvPr>
        </p:nvSpPr>
        <p:spPr>
          <a:xfrm>
            <a:off x="242888" y="115888"/>
            <a:ext cx="9202737" cy="339725"/>
          </a:xfrm>
        </p:spPr>
        <p:txBody>
          <a:bodyPr/>
          <a:lstStyle/>
          <a:p>
            <a:pPr>
              <a:defRPr/>
            </a:pPr>
            <a:r>
              <a:rPr lang="ja-JP" altLang="en-US" dirty="0">
                <a:latin typeface="Meiryo UI" panose="020B0604030504040204" pitchFamily="50" charset="-128"/>
                <a:ea typeface="Meiryo UI" panose="020B0604030504040204" pitchFamily="50" charset="-128"/>
              </a:rPr>
              <a:t>＜メモ＞</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30B4D007-1747-3550-DC7B-AE21FAC5A454}"/>
              </a:ext>
            </a:extLst>
          </p:cNvPr>
          <p:cNvSpPr>
            <a:spLocks noGrp="1"/>
          </p:cNvSpPr>
          <p:nvPr>
            <p:ph type="ftr" sz="quarter" idx="10"/>
          </p:nvPr>
        </p:nvSpPr>
        <p:spPr/>
        <p:txBody>
          <a:bodyPr/>
          <a:lstStyle/>
          <a:p>
            <a:pPr>
              <a:defRPr/>
            </a:pPr>
            <a:r>
              <a:rPr lang="en-US" altLang="ja-JP"/>
              <a:t>Copyright(C)</a:t>
            </a:r>
            <a:r>
              <a:rPr lang="ja-JP" altLang="en-US"/>
              <a:t>　</a:t>
            </a:r>
            <a:r>
              <a:rPr lang="en-US" altLang="ja-JP"/>
              <a:t>PRIM</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8195" name="スライド番号プレースホルダー 4">
            <a:extLst>
              <a:ext uri="{FF2B5EF4-FFF2-40B4-BE49-F238E27FC236}">
                <a16:creationId xmlns:a16="http://schemas.microsoft.com/office/drawing/2014/main" id="{09BD4CE5-004D-6C8A-DEF9-CA2FF49874F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EBB515F0-AC9F-4732-9CFE-EDBE2BB8E523}" type="slidenum">
              <a:rPr lang="ja-JP" altLang="en-US" sz="1800" smtClean="0">
                <a:solidFill>
                  <a:srgbClr val="898989"/>
                </a:solidFill>
              </a:rPr>
              <a:pPr>
                <a:spcBef>
                  <a:spcPct val="0"/>
                </a:spcBef>
                <a:buFontTx/>
                <a:buNone/>
              </a:pPr>
              <a:t>3</a:t>
            </a:fld>
            <a:endParaRPr lang="ja-JP" altLang="en-US" sz="1800">
              <a:solidFill>
                <a:srgbClr val="898989"/>
              </a:solidFill>
            </a:endParaRPr>
          </a:p>
        </p:txBody>
      </p:sp>
      <p:sp>
        <p:nvSpPr>
          <p:cNvPr id="6" name="テキスト ボックス 5">
            <a:extLst>
              <a:ext uri="{FF2B5EF4-FFF2-40B4-BE49-F238E27FC236}">
                <a16:creationId xmlns:a16="http://schemas.microsoft.com/office/drawing/2014/main" id="{892288FF-8537-51AA-EB4E-EEC52F5F36F8}"/>
              </a:ext>
            </a:extLst>
          </p:cNvPr>
          <p:cNvSpPr txBox="1"/>
          <p:nvPr/>
        </p:nvSpPr>
        <p:spPr bwMode="auto">
          <a:xfrm>
            <a:off x="157163" y="908050"/>
            <a:ext cx="9910762" cy="708025"/>
          </a:xfrm>
          <a:prstGeom prst="rect">
            <a:avLst/>
          </a:prstGeom>
          <a:solidFill>
            <a:schemeClr val="accent6">
              <a:lumMod val="20000"/>
              <a:lumOff val="80000"/>
            </a:schemeClr>
          </a:solidFill>
          <a:ln>
            <a:solidFill>
              <a:srgbClr val="F68B1F"/>
            </a:solidFill>
          </a:ln>
        </p:spPr>
        <p:txBody>
          <a:bodyPr>
            <a:spAutoFit/>
          </a:bodyPr>
          <a:lstStyle/>
          <a:p>
            <a:pPr algn="ctr">
              <a:defRPr/>
            </a:pPr>
            <a:r>
              <a:rPr lang="ja-JP" altLang="en-US" sz="2000" dirty="0">
                <a:solidFill>
                  <a:schemeClr val="bg1">
                    <a:lumMod val="50000"/>
                  </a:schemeClr>
                </a:solidFill>
                <a:latin typeface="Meiryo UI" panose="020B0604030504040204" pitchFamily="50" charset="-128"/>
                <a:ea typeface="Meiryo UI" panose="020B0604030504040204" pitchFamily="50" charset="-128"/>
              </a:rPr>
              <a:t>プライム製品は原材料にアルミ素材を利用しています。特徴として一般的な断熱材に比べ大幅に、輻射熱伝達の軽減が可能です。</a:t>
            </a:r>
            <a:endParaRPr lang="en-US" altLang="ja-JP" sz="2000" dirty="0">
              <a:solidFill>
                <a:schemeClr val="bg1">
                  <a:lumMod val="50000"/>
                </a:schemeClr>
              </a:solidFill>
              <a:latin typeface="Meiryo UI" panose="020B0604030504040204" pitchFamily="50" charset="-128"/>
              <a:ea typeface="Meiryo UI" panose="020B0604030504040204" pitchFamily="50" charset="-128"/>
            </a:endParaRPr>
          </a:p>
        </p:txBody>
      </p:sp>
      <p:sp>
        <p:nvSpPr>
          <p:cNvPr id="5" name="タイトル 2">
            <a:extLst>
              <a:ext uri="{FF2B5EF4-FFF2-40B4-BE49-F238E27FC236}">
                <a16:creationId xmlns:a16="http://schemas.microsoft.com/office/drawing/2014/main" id="{3EAC412F-8A9A-D3A3-492B-E1F6363C7CF5}"/>
              </a:ext>
            </a:extLst>
          </p:cNvPr>
          <p:cNvSpPr>
            <a:spLocks noGrp="1"/>
          </p:cNvSpPr>
          <p:nvPr>
            <p:ph type="title"/>
          </p:nvPr>
        </p:nvSpPr>
        <p:spPr>
          <a:xfrm>
            <a:off x="242888" y="115888"/>
            <a:ext cx="9202737" cy="339725"/>
          </a:xfrm>
        </p:spPr>
        <p:txBody>
          <a:bodyPr/>
          <a:lstStyle/>
          <a:p>
            <a:pPr>
              <a:defRPr/>
            </a:pP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はじめに　プライム製品の特徴</a:t>
            </a:r>
          </a:p>
        </p:txBody>
      </p:sp>
      <p:sp>
        <p:nvSpPr>
          <p:cNvPr id="7" name="テキスト ボックス 6">
            <a:extLst>
              <a:ext uri="{FF2B5EF4-FFF2-40B4-BE49-F238E27FC236}">
                <a16:creationId xmlns:a16="http://schemas.microsoft.com/office/drawing/2014/main" id="{87BB2D37-D352-D5EE-892C-DEA5D6BBA301}"/>
              </a:ext>
            </a:extLst>
          </p:cNvPr>
          <p:cNvSpPr txBox="1"/>
          <p:nvPr/>
        </p:nvSpPr>
        <p:spPr bwMode="auto">
          <a:xfrm>
            <a:off x="5586413" y="2252663"/>
            <a:ext cx="4481512" cy="1169987"/>
          </a:xfrm>
          <a:prstGeom prst="rect">
            <a:avLst/>
          </a:prstGeom>
          <a:noFill/>
          <a:ln>
            <a:noFill/>
          </a:ln>
        </p:spPr>
        <p:txBody>
          <a:bodyPr>
            <a:spAutoFit/>
          </a:bodyPr>
          <a:lstStyle/>
          <a:p>
            <a:pPr>
              <a:defRPr/>
            </a:pPr>
            <a:r>
              <a:rPr lang="ja-JP" altLang="en-US" b="1" dirty="0">
                <a:solidFill>
                  <a:srgbClr val="FF0000"/>
                </a:solidFill>
                <a:latin typeface="Meiryo UI" panose="020B0604030504040204" pitchFamily="50" charset="-128"/>
                <a:ea typeface="Meiryo UI" panose="020B0604030504040204" pitchFamily="50" charset="-128"/>
              </a:rPr>
              <a:t>輻射熱とは⇒</a:t>
            </a:r>
            <a:endParaRPr lang="en-US" altLang="ja-JP" b="1" dirty="0">
              <a:solidFill>
                <a:srgbClr val="FF0000"/>
              </a:solidFill>
              <a:latin typeface="Meiryo UI" panose="020B0604030504040204" pitchFamily="50" charset="-128"/>
              <a:ea typeface="Meiryo UI" panose="020B0604030504040204" pitchFamily="50" charset="-128"/>
            </a:endParaRPr>
          </a:p>
          <a:p>
            <a:pPr>
              <a:defRPr/>
            </a:pPr>
            <a:r>
              <a:rPr lang="en-US" altLang="ja-JP" dirty="0">
                <a:solidFill>
                  <a:schemeClr val="bg1">
                    <a:lumMod val="50000"/>
                  </a:schemeClr>
                </a:solidFill>
                <a:latin typeface="Meiryo UI" panose="020B0604030504040204" pitchFamily="50" charset="-128"/>
                <a:ea typeface="Meiryo UI" panose="020B0604030504040204" pitchFamily="50" charset="-128"/>
              </a:rPr>
              <a:t>※</a:t>
            </a:r>
            <a:r>
              <a:rPr lang="ja-JP" altLang="en-US" dirty="0">
                <a:solidFill>
                  <a:schemeClr val="bg1">
                    <a:lumMod val="50000"/>
                  </a:schemeClr>
                </a:solidFill>
                <a:latin typeface="Meiryo UI" panose="020B0604030504040204" pitchFamily="50" charset="-128"/>
                <a:ea typeface="Meiryo UI" panose="020B0604030504040204" pitchFamily="50" charset="-128"/>
              </a:rPr>
              <a:t>遠赤外線の熱線によって直接伝わる熱</a:t>
            </a:r>
            <a:endParaRPr lang="en-US" altLang="ja-JP" dirty="0">
              <a:solidFill>
                <a:schemeClr val="bg1">
                  <a:lumMod val="50000"/>
                </a:schemeClr>
              </a:solidFill>
              <a:latin typeface="Meiryo UI" panose="020B0604030504040204" pitchFamily="50" charset="-128"/>
              <a:ea typeface="Meiryo UI" panose="020B0604030504040204" pitchFamily="50" charset="-128"/>
            </a:endParaRPr>
          </a:p>
          <a:p>
            <a:pPr>
              <a:defRPr/>
            </a:pPr>
            <a:r>
              <a:rPr lang="en-US" altLang="ja-JP" dirty="0">
                <a:solidFill>
                  <a:schemeClr val="bg1">
                    <a:lumMod val="50000"/>
                  </a:schemeClr>
                </a:solidFill>
                <a:latin typeface="Meiryo UI" panose="020B0604030504040204" pitchFamily="50" charset="-128"/>
                <a:ea typeface="Meiryo UI" panose="020B0604030504040204" pitchFamily="50" charset="-128"/>
              </a:rPr>
              <a:t>※</a:t>
            </a:r>
            <a:r>
              <a:rPr lang="ja-JP" altLang="en-US" b="1" dirty="0">
                <a:solidFill>
                  <a:srgbClr val="FF0000"/>
                </a:solidFill>
                <a:latin typeface="Meiryo UI" panose="020B0604030504040204" pitchFamily="50" charset="-128"/>
                <a:ea typeface="Meiryo UI" panose="020B0604030504040204" pitchFamily="50" charset="-128"/>
              </a:rPr>
              <a:t>太陽</a:t>
            </a:r>
            <a:r>
              <a:rPr lang="ja-JP" altLang="en-US" dirty="0">
                <a:solidFill>
                  <a:schemeClr val="bg1">
                    <a:lumMod val="50000"/>
                  </a:schemeClr>
                </a:solidFill>
                <a:latin typeface="Meiryo UI" panose="020B0604030504040204" pitchFamily="50" charset="-128"/>
                <a:ea typeface="Meiryo UI" panose="020B0604030504040204" pitchFamily="50" charset="-128"/>
              </a:rPr>
              <a:t>の自然な暖かさ・薪ストーブの熱など</a:t>
            </a:r>
            <a:endParaRPr lang="en-US" altLang="ja-JP" dirty="0">
              <a:solidFill>
                <a:schemeClr val="bg1">
                  <a:lumMod val="50000"/>
                </a:schemeClr>
              </a:solidFill>
              <a:latin typeface="Meiryo UI" panose="020B0604030504040204" pitchFamily="50" charset="-128"/>
              <a:ea typeface="Meiryo UI" panose="020B0604030504040204" pitchFamily="50" charset="-128"/>
            </a:endParaRPr>
          </a:p>
          <a:p>
            <a:pPr>
              <a:defRPr/>
            </a:pP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p:txBody>
      </p:sp>
      <p:grpSp>
        <p:nvGrpSpPr>
          <p:cNvPr id="8199" name="グループ化 20">
            <a:extLst>
              <a:ext uri="{FF2B5EF4-FFF2-40B4-BE49-F238E27FC236}">
                <a16:creationId xmlns:a16="http://schemas.microsoft.com/office/drawing/2014/main" id="{42C0FE12-CB2A-3950-F6DE-EBF05D01B561}"/>
              </a:ext>
            </a:extLst>
          </p:cNvPr>
          <p:cNvGrpSpPr>
            <a:grpSpLocks/>
          </p:cNvGrpSpPr>
          <p:nvPr/>
        </p:nvGrpSpPr>
        <p:grpSpPr bwMode="auto">
          <a:xfrm>
            <a:off x="896938" y="1879600"/>
            <a:ext cx="4348162" cy="4376738"/>
            <a:chOff x="547167" y="1812954"/>
            <a:chExt cx="4347262" cy="4377344"/>
          </a:xfrm>
        </p:grpSpPr>
        <p:grpSp>
          <p:nvGrpSpPr>
            <p:cNvPr id="8202" name="グループ化 19">
              <a:extLst>
                <a:ext uri="{FF2B5EF4-FFF2-40B4-BE49-F238E27FC236}">
                  <a16:creationId xmlns:a16="http://schemas.microsoft.com/office/drawing/2014/main" id="{EB600C23-4F26-69D1-0C90-7A0BA8C43BE7}"/>
                </a:ext>
              </a:extLst>
            </p:cNvPr>
            <p:cNvGrpSpPr>
              <a:grpSpLocks/>
            </p:cNvGrpSpPr>
            <p:nvPr/>
          </p:nvGrpSpPr>
          <p:grpSpPr bwMode="auto">
            <a:xfrm>
              <a:off x="547167" y="1812954"/>
              <a:ext cx="2136586" cy="4377344"/>
              <a:chOff x="547167" y="1812954"/>
              <a:chExt cx="2136586" cy="4377344"/>
            </a:xfrm>
          </p:grpSpPr>
          <p:grpSp>
            <p:nvGrpSpPr>
              <p:cNvPr id="8213" name="グループ化 12">
                <a:extLst>
                  <a:ext uri="{FF2B5EF4-FFF2-40B4-BE49-F238E27FC236}">
                    <a16:creationId xmlns:a16="http://schemas.microsoft.com/office/drawing/2014/main" id="{149F2EFE-351F-F69F-A07B-99CA08D77973}"/>
                  </a:ext>
                </a:extLst>
              </p:cNvPr>
              <p:cNvGrpSpPr>
                <a:grpSpLocks/>
              </p:cNvGrpSpPr>
              <p:nvPr/>
            </p:nvGrpSpPr>
            <p:grpSpPr bwMode="auto">
              <a:xfrm>
                <a:off x="547167" y="1812954"/>
                <a:ext cx="1368152" cy="4377344"/>
                <a:chOff x="3503320" y="2420077"/>
                <a:chExt cx="1368152" cy="4377344"/>
              </a:xfrm>
            </p:grpSpPr>
            <p:grpSp>
              <p:nvGrpSpPr>
                <p:cNvPr id="8216" name="グループ化 9">
                  <a:extLst>
                    <a:ext uri="{FF2B5EF4-FFF2-40B4-BE49-F238E27FC236}">
                      <a16:creationId xmlns:a16="http://schemas.microsoft.com/office/drawing/2014/main" id="{B75AC22C-B8B9-710A-19DD-82B367EFB9E4}"/>
                    </a:ext>
                  </a:extLst>
                </p:cNvPr>
                <p:cNvGrpSpPr>
                  <a:grpSpLocks/>
                </p:cNvGrpSpPr>
                <p:nvPr/>
              </p:nvGrpSpPr>
              <p:grpSpPr bwMode="auto">
                <a:xfrm>
                  <a:off x="3503320" y="2420077"/>
                  <a:ext cx="1368152" cy="3457843"/>
                  <a:chOff x="2646644" y="2562634"/>
                  <a:chExt cx="1368152" cy="3457843"/>
                </a:xfrm>
              </p:grpSpPr>
              <p:sp>
                <p:nvSpPr>
                  <p:cNvPr id="9" name="矢印: 下 8">
                    <a:extLst>
                      <a:ext uri="{FF2B5EF4-FFF2-40B4-BE49-F238E27FC236}">
                        <a16:creationId xmlns:a16="http://schemas.microsoft.com/office/drawing/2014/main" id="{DFD3059F-9927-0C70-8589-EB089A592F01}"/>
                      </a:ext>
                    </a:extLst>
                  </p:cNvPr>
                  <p:cNvSpPr/>
                  <p:nvPr/>
                </p:nvSpPr>
                <p:spPr>
                  <a:xfrm>
                    <a:off x="2692671" y="2562634"/>
                    <a:ext cx="1276086" cy="3458054"/>
                  </a:xfrm>
                  <a:prstGeom prst="downArrow">
                    <a:avLst/>
                  </a:prstGeom>
                  <a:solidFill>
                    <a:srgbClr val="F68B1F"/>
                  </a:solidFill>
                  <a:ln>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正方形/長方形 1">
                    <a:extLst>
                      <a:ext uri="{FF2B5EF4-FFF2-40B4-BE49-F238E27FC236}">
                        <a16:creationId xmlns:a16="http://schemas.microsoft.com/office/drawing/2014/main" id="{792A104B-E728-087C-EB5E-1C63EDC125CA}"/>
                      </a:ext>
                    </a:extLst>
                  </p:cNvPr>
                  <p:cNvSpPr/>
                  <p:nvPr/>
                </p:nvSpPr>
                <p:spPr>
                  <a:xfrm>
                    <a:off x="2646644" y="4452021"/>
                    <a:ext cx="1368142" cy="616035"/>
                  </a:xfrm>
                  <a:prstGeom prst="rect">
                    <a:avLst/>
                  </a:prstGeom>
                  <a:solidFill>
                    <a:srgbClr val="07357C"/>
                  </a:solidFill>
                  <a:ln>
                    <a:solidFill>
                      <a:srgbClr val="0735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一般的な</a:t>
                    </a:r>
                    <a:endParaRPr lang="en-US" altLang="ja-JP" dirty="0"/>
                  </a:p>
                  <a:p>
                    <a:pPr algn="ctr">
                      <a:defRPr/>
                    </a:pPr>
                    <a:r>
                      <a:rPr lang="ja-JP" altLang="en-US" dirty="0"/>
                      <a:t>断熱材</a:t>
                    </a:r>
                  </a:p>
                </p:txBody>
              </p:sp>
            </p:grpSp>
            <p:sp>
              <p:nvSpPr>
                <p:cNvPr id="12" name="正方形/長方形 11">
                  <a:extLst>
                    <a:ext uri="{FF2B5EF4-FFF2-40B4-BE49-F238E27FC236}">
                      <a16:creationId xmlns:a16="http://schemas.microsoft.com/office/drawing/2014/main" id="{5A02A6AC-8A06-78CC-555F-EF049BC649B8}"/>
                    </a:ext>
                  </a:extLst>
                </p:cNvPr>
                <p:cNvSpPr/>
                <p:nvPr/>
              </p:nvSpPr>
              <p:spPr>
                <a:xfrm>
                  <a:off x="3863607" y="2424841"/>
                  <a:ext cx="647566" cy="863720"/>
                </a:xfrm>
                <a:prstGeom prst="rect">
                  <a:avLst/>
                </a:prstGeom>
                <a:solidFill>
                  <a:srgbClr val="F68B1F"/>
                </a:solidFill>
                <a:ln>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t>輻射</a:t>
                  </a:r>
                  <a:endParaRPr lang="en-US" altLang="ja-JP" sz="1600" dirty="0"/>
                </a:p>
                <a:p>
                  <a:pPr algn="ctr">
                    <a:defRPr/>
                  </a:pPr>
                  <a:r>
                    <a:rPr lang="ja-JP" altLang="en-US" sz="1600" dirty="0"/>
                    <a:t>↓↓</a:t>
                  </a:r>
                </a:p>
              </p:txBody>
            </p:sp>
            <p:sp>
              <p:nvSpPr>
                <p:cNvPr id="14" name="正方形/長方形 13">
                  <a:extLst>
                    <a:ext uri="{FF2B5EF4-FFF2-40B4-BE49-F238E27FC236}">
                      <a16:creationId xmlns:a16="http://schemas.microsoft.com/office/drawing/2014/main" id="{B10CB930-93EA-9BCC-1407-844D3F705A7A}"/>
                    </a:ext>
                  </a:extLst>
                </p:cNvPr>
                <p:cNvSpPr/>
                <p:nvPr/>
              </p:nvSpPr>
              <p:spPr>
                <a:xfrm>
                  <a:off x="3863607" y="3167894"/>
                  <a:ext cx="647566" cy="863720"/>
                </a:xfrm>
                <a:prstGeom prst="rect">
                  <a:avLst/>
                </a:prstGeom>
                <a:solidFill>
                  <a:srgbClr val="F68B1F"/>
                </a:solidFill>
                <a:ln>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t>90%</a:t>
                  </a:r>
                </a:p>
                <a:p>
                  <a:pPr algn="ctr">
                    <a:defRPr/>
                  </a:pPr>
                  <a:r>
                    <a:rPr lang="ja-JP" altLang="en-US" sz="1600" dirty="0"/>
                    <a:t>吸収率</a:t>
                  </a:r>
                </a:p>
              </p:txBody>
            </p:sp>
            <p:sp>
              <p:nvSpPr>
                <p:cNvPr id="15" name="正方形/長方形 14">
                  <a:extLst>
                    <a:ext uri="{FF2B5EF4-FFF2-40B4-BE49-F238E27FC236}">
                      <a16:creationId xmlns:a16="http://schemas.microsoft.com/office/drawing/2014/main" id="{BC8D526F-C6BE-AB1C-CAFF-C8EEC155F994}"/>
                    </a:ext>
                  </a:extLst>
                </p:cNvPr>
                <p:cNvSpPr/>
                <p:nvPr/>
              </p:nvSpPr>
              <p:spPr>
                <a:xfrm>
                  <a:off x="3808057" y="5933701"/>
                  <a:ext cx="758668" cy="863720"/>
                </a:xfrm>
                <a:prstGeom prst="rect">
                  <a:avLst/>
                </a:prstGeom>
                <a:solidFill>
                  <a:srgbClr val="F68B1F"/>
                </a:solidFill>
                <a:ln>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t>90%</a:t>
                  </a:r>
                </a:p>
                <a:p>
                  <a:pPr algn="ctr">
                    <a:defRPr/>
                  </a:pPr>
                  <a:r>
                    <a:rPr lang="ja-JP" altLang="en-US" sz="1600" dirty="0"/>
                    <a:t>放射率</a:t>
                  </a:r>
                </a:p>
              </p:txBody>
            </p:sp>
          </p:grpSp>
          <p:sp>
            <p:nvSpPr>
              <p:cNvPr id="17" name="正方形/長方形 16">
                <a:extLst>
                  <a:ext uri="{FF2B5EF4-FFF2-40B4-BE49-F238E27FC236}">
                    <a16:creationId xmlns:a16="http://schemas.microsoft.com/office/drawing/2014/main" id="{0922D249-EF3D-E102-6BDB-19D1DF2E8B00}"/>
                  </a:ext>
                </a:extLst>
              </p:cNvPr>
              <p:cNvSpPr/>
              <p:nvPr/>
            </p:nvSpPr>
            <p:spPr>
              <a:xfrm>
                <a:off x="1869280" y="2557595"/>
                <a:ext cx="814220" cy="863720"/>
              </a:xfrm>
              <a:prstGeom prst="rect">
                <a:avLst/>
              </a:prstGeom>
              <a:solidFill>
                <a:srgbClr val="F68B1F"/>
              </a:solidFill>
              <a:ln>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t>10%</a:t>
                </a:r>
              </a:p>
              <a:p>
                <a:pPr algn="ctr">
                  <a:defRPr/>
                </a:pPr>
                <a:r>
                  <a:rPr lang="ja-JP" altLang="en-US" sz="1600" dirty="0"/>
                  <a:t>反射率</a:t>
                </a:r>
              </a:p>
            </p:txBody>
          </p:sp>
          <p:cxnSp>
            <p:nvCxnSpPr>
              <p:cNvPr id="18" name="直線コネクタ 17">
                <a:extLst>
                  <a:ext uri="{FF2B5EF4-FFF2-40B4-BE49-F238E27FC236}">
                    <a16:creationId xmlns:a16="http://schemas.microsoft.com/office/drawing/2014/main" id="{B4CA7DC1-E043-23A1-023F-0C42F14D1486}"/>
                  </a:ext>
                </a:extLst>
              </p:cNvPr>
              <p:cNvCxnSpPr>
                <a:cxnSpLocks/>
              </p:cNvCxnSpPr>
              <p:nvPr/>
            </p:nvCxnSpPr>
            <p:spPr>
              <a:xfrm flipV="1">
                <a:off x="1396303" y="3192683"/>
                <a:ext cx="472977" cy="349298"/>
              </a:xfrm>
              <a:prstGeom prst="line">
                <a:avLst/>
              </a:prstGeom>
              <a:ln w="69850">
                <a:solidFill>
                  <a:srgbClr val="F68B1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203" name="グループ化 21">
              <a:extLst>
                <a:ext uri="{FF2B5EF4-FFF2-40B4-BE49-F238E27FC236}">
                  <a16:creationId xmlns:a16="http://schemas.microsoft.com/office/drawing/2014/main" id="{F353EAA6-3808-679C-B0D1-40071F067091}"/>
                </a:ext>
              </a:extLst>
            </p:cNvPr>
            <p:cNvGrpSpPr>
              <a:grpSpLocks/>
            </p:cNvGrpSpPr>
            <p:nvPr/>
          </p:nvGrpSpPr>
          <p:grpSpPr bwMode="auto">
            <a:xfrm>
              <a:off x="2758945" y="1812954"/>
              <a:ext cx="2135484" cy="4377344"/>
              <a:chOff x="547167" y="1812954"/>
              <a:chExt cx="2135484" cy="4377344"/>
            </a:xfrm>
          </p:grpSpPr>
          <p:grpSp>
            <p:nvGrpSpPr>
              <p:cNvPr id="8204" name="グループ化 22">
                <a:extLst>
                  <a:ext uri="{FF2B5EF4-FFF2-40B4-BE49-F238E27FC236}">
                    <a16:creationId xmlns:a16="http://schemas.microsoft.com/office/drawing/2014/main" id="{A5F23B36-68F4-4C6D-783A-974877A6BE7C}"/>
                  </a:ext>
                </a:extLst>
              </p:cNvPr>
              <p:cNvGrpSpPr>
                <a:grpSpLocks/>
              </p:cNvGrpSpPr>
              <p:nvPr/>
            </p:nvGrpSpPr>
            <p:grpSpPr bwMode="auto">
              <a:xfrm>
                <a:off x="547167" y="1812954"/>
                <a:ext cx="1368152" cy="4377344"/>
                <a:chOff x="3503320" y="2420077"/>
                <a:chExt cx="1368152" cy="4377344"/>
              </a:xfrm>
            </p:grpSpPr>
            <p:grpSp>
              <p:nvGrpSpPr>
                <p:cNvPr id="8207" name="グループ化 25">
                  <a:extLst>
                    <a:ext uri="{FF2B5EF4-FFF2-40B4-BE49-F238E27FC236}">
                      <a16:creationId xmlns:a16="http://schemas.microsoft.com/office/drawing/2014/main" id="{B6157F39-D7DA-F00D-E5C2-AD34204871BE}"/>
                    </a:ext>
                  </a:extLst>
                </p:cNvPr>
                <p:cNvGrpSpPr>
                  <a:grpSpLocks/>
                </p:cNvGrpSpPr>
                <p:nvPr/>
              </p:nvGrpSpPr>
              <p:grpSpPr bwMode="auto">
                <a:xfrm>
                  <a:off x="3503320" y="2420077"/>
                  <a:ext cx="1368152" cy="3457843"/>
                  <a:chOff x="2646644" y="2562634"/>
                  <a:chExt cx="1368152" cy="3457843"/>
                </a:xfrm>
              </p:grpSpPr>
              <p:sp>
                <p:nvSpPr>
                  <p:cNvPr id="30" name="矢印: 下 29">
                    <a:extLst>
                      <a:ext uri="{FF2B5EF4-FFF2-40B4-BE49-F238E27FC236}">
                        <a16:creationId xmlns:a16="http://schemas.microsoft.com/office/drawing/2014/main" id="{A7959197-E646-F578-E3A8-4E5937468B21}"/>
                      </a:ext>
                    </a:extLst>
                  </p:cNvPr>
                  <p:cNvSpPr/>
                  <p:nvPr/>
                </p:nvSpPr>
                <p:spPr>
                  <a:xfrm>
                    <a:off x="2693410" y="2562634"/>
                    <a:ext cx="1276086" cy="3458054"/>
                  </a:xfrm>
                  <a:prstGeom prst="downArrow">
                    <a:avLst/>
                  </a:prstGeom>
                  <a:solidFill>
                    <a:srgbClr val="F68B1F"/>
                  </a:solidFill>
                  <a:ln>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正方形/長方形 30">
                    <a:extLst>
                      <a:ext uri="{FF2B5EF4-FFF2-40B4-BE49-F238E27FC236}">
                        <a16:creationId xmlns:a16="http://schemas.microsoft.com/office/drawing/2014/main" id="{08C45C17-BE6D-5D11-1C59-C36238C37614}"/>
                      </a:ext>
                    </a:extLst>
                  </p:cNvPr>
                  <p:cNvSpPr/>
                  <p:nvPr/>
                </p:nvSpPr>
                <p:spPr>
                  <a:xfrm>
                    <a:off x="2647383" y="4452021"/>
                    <a:ext cx="1368142" cy="616035"/>
                  </a:xfrm>
                  <a:prstGeom prst="rect">
                    <a:avLst/>
                  </a:prstGeom>
                  <a:solidFill>
                    <a:srgbClr val="07357C"/>
                  </a:solidFill>
                  <a:ln>
                    <a:solidFill>
                      <a:srgbClr val="0735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プライム</a:t>
                    </a:r>
                    <a:endParaRPr lang="en-US" altLang="ja-JP" dirty="0"/>
                  </a:p>
                  <a:p>
                    <a:pPr algn="ctr">
                      <a:defRPr/>
                    </a:pPr>
                    <a:r>
                      <a:rPr lang="ja-JP" altLang="en-US" dirty="0"/>
                      <a:t>商品</a:t>
                    </a:r>
                  </a:p>
                </p:txBody>
              </p:sp>
            </p:grpSp>
            <p:sp>
              <p:nvSpPr>
                <p:cNvPr id="27" name="正方形/長方形 26">
                  <a:extLst>
                    <a:ext uri="{FF2B5EF4-FFF2-40B4-BE49-F238E27FC236}">
                      <a16:creationId xmlns:a16="http://schemas.microsoft.com/office/drawing/2014/main" id="{D135CAB0-B154-5E36-E821-48CFD6E8831A}"/>
                    </a:ext>
                  </a:extLst>
                </p:cNvPr>
                <p:cNvSpPr/>
                <p:nvPr/>
              </p:nvSpPr>
              <p:spPr>
                <a:xfrm>
                  <a:off x="3864346" y="2424841"/>
                  <a:ext cx="647566" cy="863720"/>
                </a:xfrm>
                <a:prstGeom prst="rect">
                  <a:avLst/>
                </a:prstGeom>
                <a:solidFill>
                  <a:srgbClr val="F68B1F"/>
                </a:solidFill>
                <a:ln>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t>輻射</a:t>
                  </a:r>
                  <a:endParaRPr lang="en-US" altLang="ja-JP" sz="1600" dirty="0"/>
                </a:p>
                <a:p>
                  <a:pPr algn="ctr">
                    <a:defRPr/>
                  </a:pPr>
                  <a:r>
                    <a:rPr lang="ja-JP" altLang="en-US" sz="1600" dirty="0"/>
                    <a:t>↓↓</a:t>
                  </a:r>
                </a:p>
              </p:txBody>
            </p:sp>
            <p:sp>
              <p:nvSpPr>
                <p:cNvPr id="28" name="正方形/長方形 27">
                  <a:extLst>
                    <a:ext uri="{FF2B5EF4-FFF2-40B4-BE49-F238E27FC236}">
                      <a16:creationId xmlns:a16="http://schemas.microsoft.com/office/drawing/2014/main" id="{FE55F2B9-C0C0-E3F5-D41E-E861841F5F52}"/>
                    </a:ext>
                  </a:extLst>
                </p:cNvPr>
                <p:cNvSpPr/>
                <p:nvPr/>
              </p:nvSpPr>
              <p:spPr>
                <a:xfrm>
                  <a:off x="3864346" y="3167894"/>
                  <a:ext cx="647566" cy="863720"/>
                </a:xfrm>
                <a:prstGeom prst="rect">
                  <a:avLst/>
                </a:prstGeom>
                <a:solidFill>
                  <a:srgbClr val="F68B1F"/>
                </a:solidFill>
                <a:ln>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t>0.1%</a:t>
                  </a:r>
                </a:p>
                <a:p>
                  <a:pPr algn="ctr">
                    <a:defRPr/>
                  </a:pPr>
                  <a:r>
                    <a:rPr lang="ja-JP" altLang="en-US" sz="1600" dirty="0"/>
                    <a:t>吸収率</a:t>
                  </a:r>
                </a:p>
              </p:txBody>
            </p:sp>
            <p:sp>
              <p:nvSpPr>
                <p:cNvPr id="29" name="正方形/長方形 28">
                  <a:extLst>
                    <a:ext uri="{FF2B5EF4-FFF2-40B4-BE49-F238E27FC236}">
                      <a16:creationId xmlns:a16="http://schemas.microsoft.com/office/drawing/2014/main" id="{9E750F55-C78F-A73D-0B4D-EC2E36C0E350}"/>
                    </a:ext>
                  </a:extLst>
                </p:cNvPr>
                <p:cNvSpPr/>
                <p:nvPr/>
              </p:nvSpPr>
              <p:spPr>
                <a:xfrm>
                  <a:off x="3807208" y="5933701"/>
                  <a:ext cx="758668" cy="863720"/>
                </a:xfrm>
                <a:prstGeom prst="rect">
                  <a:avLst/>
                </a:prstGeom>
                <a:solidFill>
                  <a:srgbClr val="F68B1F"/>
                </a:solidFill>
                <a:ln>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t>0.1%</a:t>
                  </a:r>
                </a:p>
                <a:p>
                  <a:pPr algn="ctr">
                    <a:defRPr/>
                  </a:pPr>
                  <a:r>
                    <a:rPr lang="ja-JP" altLang="en-US" sz="1600" dirty="0"/>
                    <a:t>放射率</a:t>
                  </a:r>
                </a:p>
              </p:txBody>
            </p:sp>
          </p:grpSp>
          <p:sp>
            <p:nvSpPr>
              <p:cNvPr id="24" name="正方形/長方形 23">
                <a:extLst>
                  <a:ext uri="{FF2B5EF4-FFF2-40B4-BE49-F238E27FC236}">
                    <a16:creationId xmlns:a16="http://schemas.microsoft.com/office/drawing/2014/main" id="{4F87104F-4F83-76C3-9246-D815745B0DFF}"/>
                  </a:ext>
                </a:extLst>
              </p:cNvPr>
              <p:cNvSpPr/>
              <p:nvPr/>
            </p:nvSpPr>
            <p:spPr>
              <a:xfrm>
                <a:off x="1870019" y="2557595"/>
                <a:ext cx="812632" cy="863720"/>
              </a:xfrm>
              <a:prstGeom prst="rect">
                <a:avLst/>
              </a:prstGeom>
              <a:solidFill>
                <a:srgbClr val="F68B1F"/>
              </a:solidFill>
              <a:ln>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t>99.9%</a:t>
                </a:r>
              </a:p>
              <a:p>
                <a:pPr algn="ctr">
                  <a:defRPr/>
                </a:pPr>
                <a:r>
                  <a:rPr lang="ja-JP" altLang="en-US" sz="1600" dirty="0"/>
                  <a:t>反射率</a:t>
                </a:r>
              </a:p>
            </p:txBody>
          </p:sp>
          <p:cxnSp>
            <p:nvCxnSpPr>
              <p:cNvPr id="25" name="直線コネクタ 24">
                <a:extLst>
                  <a:ext uri="{FF2B5EF4-FFF2-40B4-BE49-F238E27FC236}">
                    <a16:creationId xmlns:a16="http://schemas.microsoft.com/office/drawing/2014/main" id="{E2B7C094-E74B-FC03-2DCF-A7AADD7AB1EB}"/>
                  </a:ext>
                </a:extLst>
              </p:cNvPr>
              <p:cNvCxnSpPr>
                <a:cxnSpLocks/>
              </p:cNvCxnSpPr>
              <p:nvPr/>
            </p:nvCxnSpPr>
            <p:spPr>
              <a:xfrm flipV="1">
                <a:off x="1397042" y="3192683"/>
                <a:ext cx="472977" cy="349298"/>
              </a:xfrm>
              <a:prstGeom prst="line">
                <a:avLst/>
              </a:prstGeom>
              <a:ln w="69850">
                <a:solidFill>
                  <a:srgbClr val="F68B1F"/>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9216" name="矢印: 下 9215">
            <a:extLst>
              <a:ext uri="{FF2B5EF4-FFF2-40B4-BE49-F238E27FC236}">
                <a16:creationId xmlns:a16="http://schemas.microsoft.com/office/drawing/2014/main" id="{DB3FB43F-F35C-9882-3AE9-34D057734A91}"/>
              </a:ext>
            </a:extLst>
          </p:cNvPr>
          <p:cNvSpPr/>
          <p:nvPr/>
        </p:nvSpPr>
        <p:spPr>
          <a:xfrm>
            <a:off x="5907088" y="3405188"/>
            <a:ext cx="3538537" cy="1077912"/>
          </a:xfrm>
          <a:prstGeom prst="down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テキスト ボックス 33">
            <a:extLst>
              <a:ext uri="{FF2B5EF4-FFF2-40B4-BE49-F238E27FC236}">
                <a16:creationId xmlns:a16="http://schemas.microsoft.com/office/drawing/2014/main" id="{350EE9AE-701A-1D72-2057-720542EEE798}"/>
              </a:ext>
            </a:extLst>
          </p:cNvPr>
          <p:cNvSpPr txBox="1"/>
          <p:nvPr/>
        </p:nvSpPr>
        <p:spPr bwMode="auto">
          <a:xfrm>
            <a:off x="4673600" y="4575175"/>
            <a:ext cx="5538788" cy="1878013"/>
          </a:xfrm>
          <a:prstGeom prst="rect">
            <a:avLst/>
          </a:prstGeom>
          <a:noFill/>
          <a:ln>
            <a:noFill/>
          </a:ln>
        </p:spPr>
        <p:txBody>
          <a:bodyPr>
            <a:spAutoFit/>
          </a:bodyPr>
          <a:lstStyle/>
          <a:p>
            <a:pPr>
              <a:defRPr/>
            </a:pP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ja-JP" altLang="en-US" sz="1400" dirty="0">
                <a:solidFill>
                  <a:schemeClr val="bg1">
                    <a:lumMod val="50000"/>
                  </a:schemeClr>
                </a:solidFill>
                <a:latin typeface="Meiryo UI" panose="020B0604030504040204" pitchFamily="50" charset="-128"/>
                <a:ea typeface="Meiryo UI" panose="020B0604030504040204" pitchFamily="50" charset="-128"/>
              </a:rPr>
              <a:t>プライム製品は使用箇所で熱を反射します。</a:t>
            </a:r>
            <a:endParaRPr lang="en-US" altLang="ja-JP" sz="1400" dirty="0">
              <a:solidFill>
                <a:schemeClr val="bg1">
                  <a:lumMod val="50000"/>
                </a:schemeClr>
              </a:solidFill>
              <a:latin typeface="Meiryo UI" panose="020B0604030504040204" pitchFamily="50" charset="-128"/>
              <a:ea typeface="Meiryo UI" panose="020B0604030504040204" pitchFamily="50" charset="-128"/>
            </a:endParaRPr>
          </a:p>
          <a:p>
            <a:pPr>
              <a:defRPr/>
            </a:pPr>
            <a:r>
              <a:rPr lang="en-US" altLang="ja-JP" sz="1400" dirty="0">
                <a:solidFill>
                  <a:schemeClr val="bg1">
                    <a:lumMod val="50000"/>
                  </a:schemeClr>
                </a:solidFill>
                <a:latin typeface="Meiryo UI" panose="020B0604030504040204" pitchFamily="50" charset="-128"/>
                <a:ea typeface="Meiryo UI" panose="020B0604030504040204" pitchFamily="50" charset="-128"/>
              </a:rPr>
              <a:t>※</a:t>
            </a:r>
            <a:r>
              <a:rPr lang="ja-JP" altLang="en-US" sz="1400" dirty="0">
                <a:solidFill>
                  <a:schemeClr val="bg1">
                    <a:lumMod val="50000"/>
                  </a:schemeClr>
                </a:solidFill>
                <a:latin typeface="Meiryo UI" panose="020B0604030504040204" pitchFamily="50" charset="-128"/>
                <a:ea typeface="Meiryo UI" panose="020B0604030504040204" pitchFamily="50" charset="-128"/>
              </a:rPr>
              <a:t>屋根・・夏場熱伝達を軽減し室内温度を下げる事が可能です。</a:t>
            </a:r>
            <a:endParaRPr lang="en-US" altLang="ja-JP" sz="1400" dirty="0">
              <a:solidFill>
                <a:schemeClr val="bg1">
                  <a:lumMod val="50000"/>
                </a:schemeClr>
              </a:solidFill>
              <a:latin typeface="Meiryo UI" panose="020B0604030504040204" pitchFamily="50" charset="-128"/>
              <a:ea typeface="Meiryo UI" panose="020B0604030504040204" pitchFamily="50" charset="-128"/>
            </a:endParaRPr>
          </a:p>
          <a:p>
            <a:pPr>
              <a:defRPr/>
            </a:pPr>
            <a:r>
              <a:rPr lang="en-US" altLang="ja-JP" sz="1400" dirty="0">
                <a:solidFill>
                  <a:schemeClr val="bg1">
                    <a:lumMod val="50000"/>
                  </a:schemeClr>
                </a:solidFill>
                <a:latin typeface="Meiryo UI" panose="020B0604030504040204" pitchFamily="50" charset="-128"/>
                <a:ea typeface="Meiryo UI" panose="020B0604030504040204" pitchFamily="50" charset="-128"/>
              </a:rPr>
              <a:t>※</a:t>
            </a:r>
            <a:r>
              <a:rPr lang="ja-JP" altLang="en-US" sz="1400" dirty="0">
                <a:solidFill>
                  <a:schemeClr val="bg1">
                    <a:lumMod val="50000"/>
                  </a:schemeClr>
                </a:solidFill>
                <a:latin typeface="Meiryo UI" panose="020B0604030504040204" pitchFamily="50" charset="-128"/>
                <a:ea typeface="Meiryo UI" panose="020B0604030504040204" pitchFamily="50" charset="-128"/>
              </a:rPr>
              <a:t>床・・・冬場冷気を遮断し床からの底冷え対策も可能です。</a:t>
            </a:r>
            <a:endParaRPr lang="en-US" altLang="ja-JP" sz="1400" dirty="0">
              <a:solidFill>
                <a:schemeClr val="bg1">
                  <a:lumMod val="50000"/>
                </a:schemeClr>
              </a:solidFill>
              <a:latin typeface="Meiryo UI" panose="020B0604030504040204" pitchFamily="50" charset="-128"/>
              <a:ea typeface="Meiryo UI" panose="020B0604030504040204" pitchFamily="50" charset="-128"/>
            </a:endParaRPr>
          </a:p>
          <a:p>
            <a:pPr>
              <a:defRPr/>
            </a:pPr>
            <a:r>
              <a:rPr lang="en-US" altLang="ja-JP" sz="1400" dirty="0">
                <a:solidFill>
                  <a:schemeClr val="bg1">
                    <a:lumMod val="50000"/>
                  </a:schemeClr>
                </a:solidFill>
                <a:latin typeface="Meiryo UI" panose="020B0604030504040204" pitchFamily="50" charset="-128"/>
                <a:ea typeface="Meiryo UI" panose="020B0604030504040204" pitchFamily="50" charset="-128"/>
              </a:rPr>
              <a:t>※</a:t>
            </a:r>
            <a:r>
              <a:rPr lang="ja-JP" altLang="en-US" sz="1400" dirty="0">
                <a:solidFill>
                  <a:schemeClr val="bg1">
                    <a:lumMod val="50000"/>
                  </a:schemeClr>
                </a:solidFill>
                <a:latin typeface="Meiryo UI" panose="020B0604030504040204" pitchFamily="50" charset="-128"/>
                <a:ea typeface="Meiryo UI" panose="020B0604030504040204" pitchFamily="50" charset="-128"/>
              </a:rPr>
              <a:t>使用する事で温度調整による電気料金削減など可能です。</a:t>
            </a:r>
            <a:endParaRPr lang="en-US" altLang="ja-JP" sz="1400" dirty="0">
              <a:solidFill>
                <a:schemeClr val="bg1">
                  <a:lumMod val="50000"/>
                </a:schemeClr>
              </a:solidFill>
              <a:latin typeface="Meiryo UI" panose="020B0604030504040204" pitchFamily="50" charset="-128"/>
              <a:ea typeface="Meiryo UI" panose="020B0604030504040204" pitchFamily="50" charset="-128"/>
            </a:endParaRPr>
          </a:p>
          <a:p>
            <a:pPr>
              <a:defRPr/>
            </a:pPr>
            <a:r>
              <a:rPr lang="en-US" altLang="ja-JP" sz="1400" dirty="0">
                <a:solidFill>
                  <a:schemeClr val="bg1">
                    <a:lumMod val="50000"/>
                  </a:schemeClr>
                </a:solidFill>
                <a:latin typeface="Meiryo UI" panose="020B0604030504040204" pitchFamily="50" charset="-128"/>
                <a:ea typeface="Meiryo UI" panose="020B0604030504040204" pitchFamily="50" charset="-128"/>
              </a:rPr>
              <a:t>※</a:t>
            </a:r>
            <a:r>
              <a:rPr lang="ja-JP" altLang="en-US" sz="1400" dirty="0">
                <a:solidFill>
                  <a:schemeClr val="bg1">
                    <a:lumMod val="50000"/>
                  </a:schemeClr>
                </a:solidFill>
                <a:latin typeface="Meiryo UI" panose="020B0604030504040204" pitchFamily="50" charset="-128"/>
                <a:ea typeface="Meiryo UI" panose="020B0604030504040204" pitchFamily="50" charset="-128"/>
              </a:rPr>
              <a:t>エネルギー消費に歯止めをかける事で省エネルギー対策・環境対策に</a:t>
            </a:r>
            <a:endParaRPr lang="en-US" altLang="ja-JP" sz="1400" dirty="0">
              <a:solidFill>
                <a:schemeClr val="bg1">
                  <a:lumMod val="50000"/>
                </a:schemeClr>
              </a:solidFill>
              <a:latin typeface="Meiryo UI" panose="020B0604030504040204" pitchFamily="50" charset="-128"/>
              <a:ea typeface="Meiryo UI" panose="020B0604030504040204" pitchFamily="50" charset="-128"/>
            </a:endParaRPr>
          </a:p>
          <a:p>
            <a:pPr>
              <a:defRPr/>
            </a:pPr>
            <a:r>
              <a:rPr lang="ja-JP" altLang="en-US" sz="1400" dirty="0">
                <a:solidFill>
                  <a:schemeClr val="bg1">
                    <a:lumMod val="50000"/>
                  </a:schemeClr>
                </a:solidFill>
                <a:latin typeface="Meiryo UI" panose="020B0604030504040204" pitchFamily="50" charset="-128"/>
                <a:ea typeface="Meiryo UI" panose="020B0604030504040204" pitchFamily="50" charset="-128"/>
              </a:rPr>
              <a:t>　　貢献可能です。</a:t>
            </a:r>
            <a:endParaRPr lang="en-US" altLang="ja-JP" sz="1400" dirty="0">
              <a:solidFill>
                <a:schemeClr val="bg1">
                  <a:lumMod val="50000"/>
                </a:schemeClr>
              </a:solidFill>
              <a:latin typeface="Meiryo UI" panose="020B0604030504040204" pitchFamily="50" charset="-128"/>
              <a:ea typeface="Meiryo UI" panose="020B0604030504040204" pitchFamily="50" charset="-128"/>
            </a:endParaRPr>
          </a:p>
          <a:p>
            <a:pPr>
              <a:defRPr/>
            </a:pP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02D5D66A-6DCB-971B-BA52-6CC5D580DE94}"/>
              </a:ext>
            </a:extLst>
          </p:cNvPr>
          <p:cNvSpPr>
            <a:spLocks noGrp="1"/>
          </p:cNvSpPr>
          <p:nvPr>
            <p:ph type="ftr" sz="quarter" idx="10"/>
          </p:nvPr>
        </p:nvSpPr>
        <p:spPr/>
        <p:txBody>
          <a:bodyPr/>
          <a:lstStyle/>
          <a:p>
            <a:pPr>
              <a:defRPr/>
            </a:pPr>
            <a:r>
              <a:rPr lang="en-US" altLang="ja-JP"/>
              <a:t>Copyright(C)</a:t>
            </a:r>
            <a:r>
              <a:rPr lang="ja-JP" altLang="en-US"/>
              <a:t>　</a:t>
            </a:r>
            <a:r>
              <a:rPr lang="en-US" altLang="ja-JP"/>
              <a:t>PRIME</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9219" name="スライド番号プレースホルダー 4">
            <a:extLst>
              <a:ext uri="{FF2B5EF4-FFF2-40B4-BE49-F238E27FC236}">
                <a16:creationId xmlns:a16="http://schemas.microsoft.com/office/drawing/2014/main" id="{A9543BFE-586F-8038-5755-B8DC925906E9}"/>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46ECDCBD-9341-4BB3-AF06-7621F67729C9}" type="slidenum">
              <a:rPr lang="ja-JP" altLang="en-US" sz="1800" smtClean="0">
                <a:solidFill>
                  <a:srgbClr val="898989"/>
                </a:solidFill>
              </a:rPr>
              <a:pPr>
                <a:spcBef>
                  <a:spcPct val="0"/>
                </a:spcBef>
                <a:buFontTx/>
                <a:buNone/>
              </a:pPr>
              <a:t>4</a:t>
            </a:fld>
            <a:endParaRPr lang="ja-JP" altLang="en-US" sz="1800">
              <a:solidFill>
                <a:srgbClr val="898989"/>
              </a:solidFill>
            </a:endParaRPr>
          </a:p>
        </p:txBody>
      </p:sp>
      <p:sp>
        <p:nvSpPr>
          <p:cNvPr id="6" name="テキスト ボックス 5">
            <a:extLst>
              <a:ext uri="{FF2B5EF4-FFF2-40B4-BE49-F238E27FC236}">
                <a16:creationId xmlns:a16="http://schemas.microsoft.com/office/drawing/2014/main" id="{FDDF674D-B067-B22E-008D-EAEEA7FE73F9}"/>
              </a:ext>
            </a:extLst>
          </p:cNvPr>
          <p:cNvSpPr txBox="1"/>
          <p:nvPr/>
        </p:nvSpPr>
        <p:spPr bwMode="auto">
          <a:xfrm>
            <a:off x="900113" y="2890838"/>
            <a:ext cx="8424862" cy="1323975"/>
          </a:xfrm>
          <a:prstGeom prst="rect">
            <a:avLst/>
          </a:prstGeom>
          <a:noFill/>
        </p:spPr>
        <p:txBody>
          <a:bodyPr>
            <a:spAutoFit/>
          </a:bodyPr>
          <a:lstStyle/>
          <a:p>
            <a:pPr algn="ctr">
              <a:defRPr/>
            </a:pPr>
            <a:r>
              <a:rPr lang="ja-JP" altLang="en-US" sz="4000" dirty="0">
                <a:solidFill>
                  <a:schemeClr val="bg1">
                    <a:lumMod val="50000"/>
                  </a:schemeClr>
                </a:solidFill>
                <a:latin typeface="Meiryo UI" panose="020B0604030504040204" pitchFamily="50" charset="-128"/>
                <a:ea typeface="Meiryo UI" panose="020B0604030504040204" pitchFamily="50" charset="-128"/>
              </a:rPr>
              <a:t>韓国本社より輸入している商品</a:t>
            </a:r>
            <a:endParaRPr lang="en-US" altLang="ja-JP" sz="4000" dirty="0">
              <a:solidFill>
                <a:schemeClr val="bg1">
                  <a:lumMod val="50000"/>
                </a:schemeClr>
              </a:solidFill>
              <a:latin typeface="Meiryo UI" panose="020B0604030504040204" pitchFamily="50" charset="-128"/>
              <a:ea typeface="Meiryo UI" panose="020B0604030504040204" pitchFamily="50" charset="-128"/>
            </a:endParaRPr>
          </a:p>
          <a:p>
            <a:pPr algn="ctr">
              <a:defRPr/>
            </a:pPr>
            <a:r>
              <a:rPr lang="ja-JP" altLang="en-US" sz="4000" dirty="0">
                <a:solidFill>
                  <a:schemeClr val="bg1">
                    <a:lumMod val="50000"/>
                  </a:schemeClr>
                </a:solidFill>
                <a:latin typeface="Meiryo UI" panose="020B0604030504040204" pitchFamily="50" charset="-128"/>
                <a:ea typeface="Meiryo UI" panose="020B0604030504040204" pitchFamily="50" charset="-128"/>
              </a:rPr>
              <a:t>（</a:t>
            </a:r>
            <a:r>
              <a:rPr lang="ja-JP" altLang="en-US" sz="3600" dirty="0">
                <a:solidFill>
                  <a:schemeClr val="bg1">
                    <a:lumMod val="50000"/>
                  </a:schemeClr>
                </a:solidFill>
                <a:latin typeface="Meiryo UI" panose="020B0604030504040204" pitchFamily="50" charset="-128"/>
                <a:ea typeface="Meiryo UI" panose="020B0604030504040204" pitchFamily="50" charset="-128"/>
              </a:rPr>
              <a:t>日本市場専用製造品）</a:t>
            </a:r>
            <a:endParaRPr lang="en-US" altLang="ja-JP" sz="3600" dirty="0">
              <a:solidFill>
                <a:schemeClr val="bg1">
                  <a:lumMod val="50000"/>
                </a:schemeClr>
              </a:solidFill>
              <a:latin typeface="Meiryo UI" panose="020B0604030504040204" pitchFamily="50" charset="-128"/>
              <a:ea typeface="Meiryo UI" panose="020B0604030504040204" pitchFamily="50" charset="-128"/>
            </a:endParaRPr>
          </a:p>
        </p:txBody>
      </p:sp>
      <p:sp>
        <p:nvSpPr>
          <p:cNvPr id="5" name="タイトル 2">
            <a:extLst>
              <a:ext uri="{FF2B5EF4-FFF2-40B4-BE49-F238E27FC236}">
                <a16:creationId xmlns:a16="http://schemas.microsoft.com/office/drawing/2014/main" id="{DE5AE367-89C2-8A55-16BF-F1259254DCA2}"/>
              </a:ext>
            </a:extLst>
          </p:cNvPr>
          <p:cNvSpPr>
            <a:spLocks noGrp="1"/>
          </p:cNvSpPr>
          <p:nvPr>
            <p:ph type="title"/>
          </p:nvPr>
        </p:nvSpPr>
        <p:spPr>
          <a:xfrm>
            <a:off x="242888" y="115888"/>
            <a:ext cx="9202737" cy="339725"/>
          </a:xfrm>
        </p:spPr>
        <p:txBody>
          <a:bodyPr/>
          <a:lstStyle/>
          <a:p>
            <a:pPr>
              <a:defRPr/>
            </a:pP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製品について</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203D537B-7847-2633-85AA-1C542E9E4087}"/>
              </a:ext>
            </a:extLst>
          </p:cNvPr>
          <p:cNvSpPr>
            <a:spLocks noGrp="1"/>
          </p:cNvSpPr>
          <p:nvPr>
            <p:ph type="ftr" sz="quarter" idx="10"/>
          </p:nvPr>
        </p:nvSpPr>
        <p:spPr/>
        <p:txBody>
          <a:bodyPr/>
          <a:lstStyle/>
          <a:p>
            <a:pPr>
              <a:defRPr/>
            </a:pPr>
            <a:r>
              <a:rPr lang="en-US" altLang="ja-JP"/>
              <a:t>Copyright(C)</a:t>
            </a:r>
            <a:r>
              <a:rPr lang="ja-JP" altLang="en-US"/>
              <a:t>　</a:t>
            </a:r>
            <a:r>
              <a:rPr lang="en-US" altLang="ja-JP"/>
              <a:t>PRIME</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10243" name="スライド番号プレースホルダー 4">
            <a:extLst>
              <a:ext uri="{FF2B5EF4-FFF2-40B4-BE49-F238E27FC236}">
                <a16:creationId xmlns:a16="http://schemas.microsoft.com/office/drawing/2014/main" id="{BD1C830A-5FB1-B1C5-A987-990FA47243E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ACA34C5E-5A9A-4227-9565-B555E4E1809E}" type="slidenum">
              <a:rPr lang="ja-JP" altLang="en-US" sz="1800" smtClean="0">
                <a:solidFill>
                  <a:srgbClr val="898989"/>
                </a:solidFill>
              </a:rPr>
              <a:pPr>
                <a:spcBef>
                  <a:spcPct val="0"/>
                </a:spcBef>
                <a:buFontTx/>
                <a:buNone/>
              </a:pPr>
              <a:t>5</a:t>
            </a:fld>
            <a:endParaRPr lang="ja-JP" altLang="en-US" sz="1800">
              <a:solidFill>
                <a:srgbClr val="898989"/>
              </a:solidFill>
            </a:endParaRPr>
          </a:p>
        </p:txBody>
      </p:sp>
      <p:sp>
        <p:nvSpPr>
          <p:cNvPr id="3" name="タイトル 2">
            <a:extLst>
              <a:ext uri="{FF2B5EF4-FFF2-40B4-BE49-F238E27FC236}">
                <a16:creationId xmlns:a16="http://schemas.microsoft.com/office/drawing/2014/main" id="{ED0B0E4C-DA2B-C17B-0EC4-41D94746A1F8}"/>
              </a:ext>
            </a:extLst>
          </p:cNvPr>
          <p:cNvSpPr>
            <a:spLocks noGrp="1"/>
          </p:cNvSpPr>
          <p:nvPr>
            <p:ph type="title"/>
          </p:nvPr>
        </p:nvSpPr>
        <p:spPr>
          <a:xfrm>
            <a:off x="242888" y="115888"/>
            <a:ext cx="9202737" cy="339725"/>
          </a:xfrm>
        </p:spPr>
        <p:txBody>
          <a:bodyPr/>
          <a:lstStyle/>
          <a:p>
            <a:pPr>
              <a:defRPr/>
            </a:pP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国土交通省不燃認定・</a:t>
            </a:r>
            <a:r>
              <a:rPr lang="en-US" altLang="ja-JP" dirty="0">
                <a:latin typeface="Meiryo UI" panose="020B0604030504040204" pitchFamily="50" charset="-128"/>
                <a:ea typeface="Meiryo UI" panose="020B0604030504040204" pitchFamily="50" charset="-128"/>
              </a:rPr>
              <a:t>NETIS</a:t>
            </a:r>
            <a:r>
              <a:rPr lang="ja-JP" altLang="en-US" dirty="0">
                <a:latin typeface="Meiryo UI" panose="020B0604030504040204" pitchFamily="50" charset="-128"/>
                <a:ea typeface="Meiryo UI" panose="020B0604030504040204" pitchFamily="50" charset="-128"/>
              </a:rPr>
              <a:t>登録製品</a:t>
            </a:r>
          </a:p>
        </p:txBody>
      </p:sp>
      <p:grpSp>
        <p:nvGrpSpPr>
          <p:cNvPr id="10245" name="グループ化 6">
            <a:extLst>
              <a:ext uri="{FF2B5EF4-FFF2-40B4-BE49-F238E27FC236}">
                <a16:creationId xmlns:a16="http://schemas.microsoft.com/office/drawing/2014/main" id="{84D99AB3-9354-B7C8-6DF2-819C75BA25D7}"/>
              </a:ext>
            </a:extLst>
          </p:cNvPr>
          <p:cNvGrpSpPr>
            <a:grpSpLocks/>
          </p:cNvGrpSpPr>
          <p:nvPr/>
        </p:nvGrpSpPr>
        <p:grpSpPr bwMode="auto">
          <a:xfrm>
            <a:off x="193675" y="1712913"/>
            <a:ext cx="9837738" cy="4464050"/>
            <a:chOff x="943213" y="1612987"/>
            <a:chExt cx="6761619" cy="3228675"/>
          </a:xfrm>
        </p:grpSpPr>
        <p:pic>
          <p:nvPicPr>
            <p:cNvPr id="10252" name="図 1">
              <a:extLst>
                <a:ext uri="{FF2B5EF4-FFF2-40B4-BE49-F238E27FC236}">
                  <a16:creationId xmlns:a16="http://schemas.microsoft.com/office/drawing/2014/main" id="{13025E6C-114F-12A6-69FF-B705F6C4A0A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92464" y="1612987"/>
              <a:ext cx="3312368" cy="32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図 4">
              <a:extLst>
                <a:ext uri="{FF2B5EF4-FFF2-40B4-BE49-F238E27FC236}">
                  <a16:creationId xmlns:a16="http://schemas.microsoft.com/office/drawing/2014/main" id="{67495388-F498-F2BB-E634-6C36B66DD02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3213" y="1626577"/>
              <a:ext cx="3392455" cy="321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正方形/長方形 7">
            <a:extLst>
              <a:ext uri="{FF2B5EF4-FFF2-40B4-BE49-F238E27FC236}">
                <a16:creationId xmlns:a16="http://schemas.microsoft.com/office/drawing/2014/main" id="{B056A5AF-8637-C9EB-7B25-1737C92BC968}"/>
              </a:ext>
            </a:extLst>
          </p:cNvPr>
          <p:cNvSpPr/>
          <p:nvPr/>
        </p:nvSpPr>
        <p:spPr>
          <a:xfrm>
            <a:off x="360363" y="941388"/>
            <a:ext cx="2592387" cy="460375"/>
          </a:xfrm>
          <a:prstGeom prst="rect">
            <a:avLst/>
          </a:prstGeom>
          <a:solidFill>
            <a:srgbClr val="07357C"/>
          </a:solidFill>
          <a:ln>
            <a:solidFill>
              <a:srgbClr val="0735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b="1" dirty="0">
                <a:solidFill>
                  <a:srgbClr val="FF0000"/>
                </a:solidFill>
                <a:latin typeface="+mj-lt"/>
              </a:rPr>
              <a:t>Fire</a:t>
            </a:r>
            <a:r>
              <a:rPr lang="ja-JP" altLang="en-US" b="1" dirty="0">
                <a:solidFill>
                  <a:srgbClr val="FF0000"/>
                </a:solidFill>
                <a:latin typeface="+mj-lt"/>
              </a:rPr>
              <a:t> </a:t>
            </a:r>
            <a:r>
              <a:rPr lang="en-US" altLang="ja-JP" b="1" dirty="0">
                <a:solidFill>
                  <a:srgbClr val="FF0000"/>
                </a:solidFill>
                <a:latin typeface="+mj-lt"/>
              </a:rPr>
              <a:t>Resistance</a:t>
            </a:r>
            <a:endParaRPr lang="ja-JP" altLang="en-US" b="1" dirty="0">
              <a:solidFill>
                <a:srgbClr val="FF0000"/>
              </a:solidFill>
              <a:latin typeface="+mj-lt"/>
            </a:endParaRPr>
          </a:p>
        </p:txBody>
      </p:sp>
      <p:sp>
        <p:nvSpPr>
          <p:cNvPr id="11" name="正方形/長方形 10">
            <a:extLst>
              <a:ext uri="{FF2B5EF4-FFF2-40B4-BE49-F238E27FC236}">
                <a16:creationId xmlns:a16="http://schemas.microsoft.com/office/drawing/2014/main" id="{D6BE0E08-217E-FF6C-21C1-E1CFA8E99CF0}"/>
              </a:ext>
            </a:extLst>
          </p:cNvPr>
          <p:cNvSpPr/>
          <p:nvPr/>
        </p:nvSpPr>
        <p:spPr>
          <a:xfrm>
            <a:off x="8078788" y="839788"/>
            <a:ext cx="2087562" cy="6619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dirty="0">
                <a:solidFill>
                  <a:srgbClr val="07357C"/>
                </a:solidFill>
                <a:latin typeface="+mj-lt"/>
              </a:rPr>
              <a:t>国土交通省大臣認定</a:t>
            </a:r>
            <a:endParaRPr lang="en-US" altLang="ja-JP" sz="1400" b="1" dirty="0">
              <a:solidFill>
                <a:srgbClr val="07357C"/>
              </a:solidFill>
              <a:latin typeface="+mj-lt"/>
            </a:endParaRPr>
          </a:p>
          <a:p>
            <a:pPr>
              <a:defRPr/>
            </a:pPr>
            <a:r>
              <a:rPr lang="ja-JP" altLang="en-US" sz="1400" b="1" dirty="0">
                <a:solidFill>
                  <a:srgbClr val="07357C"/>
                </a:solidFill>
                <a:latin typeface="+mj-lt"/>
              </a:rPr>
              <a:t>認定番号　</a:t>
            </a:r>
            <a:r>
              <a:rPr lang="en-US" altLang="ja-JP" sz="1400" b="1" dirty="0">
                <a:solidFill>
                  <a:srgbClr val="07357C"/>
                </a:solidFill>
                <a:latin typeface="+mj-lt"/>
              </a:rPr>
              <a:t>NM-3345</a:t>
            </a:r>
          </a:p>
          <a:p>
            <a:pPr>
              <a:defRPr/>
            </a:pPr>
            <a:r>
              <a:rPr lang="ja-JP" altLang="en-US" sz="1400" b="1" dirty="0">
                <a:solidFill>
                  <a:srgbClr val="FF0000"/>
                </a:solidFill>
                <a:latin typeface="+mj-lt"/>
              </a:rPr>
              <a:t>不燃材料</a:t>
            </a:r>
          </a:p>
        </p:txBody>
      </p:sp>
      <p:sp>
        <p:nvSpPr>
          <p:cNvPr id="12" name="正方形/長方形 11">
            <a:extLst>
              <a:ext uri="{FF2B5EF4-FFF2-40B4-BE49-F238E27FC236}">
                <a16:creationId xmlns:a16="http://schemas.microsoft.com/office/drawing/2014/main" id="{38E7CD14-F28B-7CFA-03CE-13070841FBA6}"/>
              </a:ext>
            </a:extLst>
          </p:cNvPr>
          <p:cNvSpPr/>
          <p:nvPr/>
        </p:nvSpPr>
        <p:spPr>
          <a:xfrm>
            <a:off x="193675" y="4843463"/>
            <a:ext cx="2141538" cy="460375"/>
          </a:xfrm>
          <a:prstGeom prst="rect">
            <a:avLst/>
          </a:prstGeom>
          <a:solidFill>
            <a:srgbClr val="07357C"/>
          </a:solidFill>
          <a:ln>
            <a:solidFill>
              <a:srgbClr val="0735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b="1" dirty="0">
                <a:solidFill>
                  <a:srgbClr val="FF0000"/>
                </a:solidFill>
                <a:latin typeface="+mj-lt"/>
              </a:rPr>
              <a:t>Prime</a:t>
            </a:r>
            <a:r>
              <a:rPr lang="ja-JP" altLang="en-US" sz="1600" b="1" dirty="0">
                <a:solidFill>
                  <a:srgbClr val="FF0000"/>
                </a:solidFill>
                <a:latin typeface="+mj-lt"/>
              </a:rPr>
              <a:t>　</a:t>
            </a:r>
            <a:r>
              <a:rPr lang="en-US" altLang="ja-JP" sz="1600" b="1" dirty="0">
                <a:solidFill>
                  <a:srgbClr val="FF0000"/>
                </a:solidFill>
                <a:latin typeface="+mj-lt"/>
              </a:rPr>
              <a:t>AGF6</a:t>
            </a:r>
            <a:endParaRPr lang="ja-JP" altLang="en-US" sz="1600" b="1" dirty="0">
              <a:solidFill>
                <a:srgbClr val="FF0000"/>
              </a:solidFill>
              <a:latin typeface="+mj-lt"/>
            </a:endParaRPr>
          </a:p>
        </p:txBody>
      </p:sp>
      <p:sp>
        <p:nvSpPr>
          <p:cNvPr id="13" name="正方形/長方形 12">
            <a:extLst>
              <a:ext uri="{FF2B5EF4-FFF2-40B4-BE49-F238E27FC236}">
                <a16:creationId xmlns:a16="http://schemas.microsoft.com/office/drawing/2014/main" id="{B62C1DF1-76C7-E0CF-A790-11F232A958B1}"/>
              </a:ext>
            </a:extLst>
          </p:cNvPr>
          <p:cNvSpPr/>
          <p:nvPr/>
        </p:nvSpPr>
        <p:spPr>
          <a:xfrm>
            <a:off x="5216525" y="4841875"/>
            <a:ext cx="2143125" cy="460375"/>
          </a:xfrm>
          <a:prstGeom prst="rect">
            <a:avLst/>
          </a:prstGeom>
          <a:solidFill>
            <a:srgbClr val="07357C"/>
          </a:solidFill>
          <a:ln>
            <a:solidFill>
              <a:srgbClr val="0735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b="1" dirty="0">
                <a:solidFill>
                  <a:srgbClr val="FF0000"/>
                </a:solidFill>
                <a:latin typeface="+mj-lt"/>
              </a:rPr>
              <a:t>Prime</a:t>
            </a:r>
            <a:r>
              <a:rPr lang="ja-JP" altLang="en-US" sz="1600" b="1" dirty="0">
                <a:solidFill>
                  <a:srgbClr val="FF0000"/>
                </a:solidFill>
                <a:latin typeface="+mj-lt"/>
              </a:rPr>
              <a:t>　</a:t>
            </a:r>
            <a:r>
              <a:rPr lang="en-US" altLang="ja-JP" sz="1600" b="1" dirty="0">
                <a:solidFill>
                  <a:srgbClr val="FF0000"/>
                </a:solidFill>
                <a:latin typeface="+mj-lt"/>
              </a:rPr>
              <a:t>AGF012</a:t>
            </a:r>
            <a:endParaRPr lang="ja-JP" altLang="en-US" sz="1600" b="1" dirty="0">
              <a:solidFill>
                <a:srgbClr val="FF0000"/>
              </a:solidFill>
              <a:latin typeface="+mj-lt"/>
            </a:endParaRPr>
          </a:p>
        </p:txBody>
      </p:sp>
      <p:sp>
        <p:nvSpPr>
          <p:cNvPr id="14" name="正方形/長方形 13">
            <a:extLst>
              <a:ext uri="{FF2B5EF4-FFF2-40B4-BE49-F238E27FC236}">
                <a16:creationId xmlns:a16="http://schemas.microsoft.com/office/drawing/2014/main" id="{B8B70AF3-C289-39DE-A487-7B6FC9E807B4}"/>
              </a:ext>
            </a:extLst>
          </p:cNvPr>
          <p:cNvSpPr/>
          <p:nvPr/>
        </p:nvSpPr>
        <p:spPr>
          <a:xfrm>
            <a:off x="201613" y="5638800"/>
            <a:ext cx="4675187" cy="460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latin typeface="+mj-lt"/>
              </a:rPr>
              <a:t>・サイズ：</a:t>
            </a:r>
            <a:r>
              <a:rPr lang="en-US" altLang="ja-JP" sz="1400" dirty="0">
                <a:solidFill>
                  <a:schemeClr val="bg1">
                    <a:lumMod val="50000"/>
                  </a:schemeClr>
                </a:solidFill>
                <a:latin typeface="+mj-lt"/>
              </a:rPr>
              <a:t>1.0m×50</a:t>
            </a:r>
            <a:r>
              <a:rPr lang="ja-JP" altLang="en-US" sz="1400" dirty="0" err="1">
                <a:solidFill>
                  <a:schemeClr val="bg1">
                    <a:lumMod val="50000"/>
                  </a:schemeClr>
                </a:solidFill>
                <a:latin typeface="+mj-lt"/>
              </a:rPr>
              <a:t>ｍ</a:t>
            </a:r>
            <a:r>
              <a:rPr lang="en-US" altLang="ja-JP" sz="1400" dirty="0">
                <a:solidFill>
                  <a:schemeClr val="bg1">
                    <a:lumMod val="50000"/>
                  </a:schemeClr>
                </a:solidFill>
                <a:latin typeface="+mj-lt"/>
              </a:rPr>
              <a:t>×</a:t>
            </a:r>
            <a:r>
              <a:rPr lang="ja-JP" altLang="en-US" sz="1400" dirty="0">
                <a:solidFill>
                  <a:schemeClr val="bg1">
                    <a:lumMod val="50000"/>
                  </a:schemeClr>
                </a:solidFill>
                <a:latin typeface="+mj-lt"/>
              </a:rPr>
              <a:t>６㎜</a:t>
            </a:r>
            <a:endParaRPr lang="en-US" altLang="ja-JP" sz="1400" dirty="0">
              <a:solidFill>
                <a:schemeClr val="bg1">
                  <a:lumMod val="50000"/>
                </a:schemeClr>
              </a:solidFill>
              <a:latin typeface="+mj-lt"/>
            </a:endParaRPr>
          </a:p>
          <a:p>
            <a:pPr>
              <a:defRPr/>
            </a:pPr>
            <a:r>
              <a:rPr lang="ja-JP" altLang="en-US" sz="1400" dirty="0">
                <a:solidFill>
                  <a:schemeClr val="bg1">
                    <a:lumMod val="50000"/>
                  </a:schemeClr>
                </a:solidFill>
                <a:latin typeface="+mj-lt"/>
              </a:rPr>
              <a:t>・構造：</a:t>
            </a:r>
            <a:r>
              <a:rPr lang="en-US" altLang="ja-JP" sz="1400" dirty="0" err="1">
                <a:solidFill>
                  <a:schemeClr val="bg1">
                    <a:lumMod val="50000"/>
                  </a:schemeClr>
                </a:solidFill>
                <a:latin typeface="+mj-lt"/>
              </a:rPr>
              <a:t>ALFoil</a:t>
            </a:r>
            <a:r>
              <a:rPr lang="en-US" altLang="ja-JP" sz="1400" dirty="0">
                <a:solidFill>
                  <a:schemeClr val="bg1">
                    <a:lumMod val="50000"/>
                  </a:schemeClr>
                </a:solidFill>
                <a:latin typeface="+mj-lt"/>
              </a:rPr>
              <a:t>+</a:t>
            </a:r>
            <a:r>
              <a:rPr lang="ja-JP" altLang="en-US" sz="1400" dirty="0">
                <a:solidFill>
                  <a:schemeClr val="bg1">
                    <a:lumMod val="50000"/>
                  </a:schemeClr>
                </a:solidFill>
                <a:latin typeface="+mj-lt"/>
              </a:rPr>
              <a:t>グラスファイバー＋</a:t>
            </a:r>
            <a:r>
              <a:rPr lang="en-US" altLang="ja-JP" sz="1400" dirty="0">
                <a:solidFill>
                  <a:schemeClr val="bg1">
                    <a:lumMod val="50000"/>
                  </a:schemeClr>
                </a:solidFill>
                <a:latin typeface="+mj-lt"/>
              </a:rPr>
              <a:t>PE</a:t>
            </a:r>
            <a:r>
              <a:rPr lang="ja-JP" altLang="en-US" sz="1400" dirty="0">
                <a:solidFill>
                  <a:schemeClr val="bg1">
                    <a:lumMod val="50000"/>
                  </a:schemeClr>
                </a:solidFill>
                <a:latin typeface="+mj-lt"/>
              </a:rPr>
              <a:t>　</a:t>
            </a:r>
            <a:r>
              <a:rPr lang="en-US" altLang="ja-JP" sz="1400" dirty="0" err="1">
                <a:solidFill>
                  <a:schemeClr val="bg1">
                    <a:lumMod val="50000"/>
                  </a:schemeClr>
                </a:solidFill>
                <a:latin typeface="+mj-lt"/>
              </a:rPr>
              <a:t>Foam+ALFoil</a:t>
            </a:r>
            <a:endParaRPr lang="en-US" altLang="ja-JP" sz="1400" dirty="0">
              <a:solidFill>
                <a:schemeClr val="bg1">
                  <a:lumMod val="50000"/>
                </a:schemeClr>
              </a:solidFill>
              <a:latin typeface="+mj-lt"/>
            </a:endParaRPr>
          </a:p>
          <a:p>
            <a:pPr>
              <a:defRPr/>
            </a:pPr>
            <a:endParaRPr lang="ja-JP" altLang="en-US" sz="1400" dirty="0">
              <a:solidFill>
                <a:schemeClr val="tx1"/>
              </a:solidFill>
              <a:latin typeface="+mj-lt"/>
            </a:endParaRPr>
          </a:p>
        </p:txBody>
      </p:sp>
      <p:sp>
        <p:nvSpPr>
          <p:cNvPr id="15" name="正方形/長方形 14">
            <a:extLst>
              <a:ext uri="{FF2B5EF4-FFF2-40B4-BE49-F238E27FC236}">
                <a16:creationId xmlns:a16="http://schemas.microsoft.com/office/drawing/2014/main" id="{454A0479-2E6B-F5D8-7732-65C6EBD33781}"/>
              </a:ext>
            </a:extLst>
          </p:cNvPr>
          <p:cNvSpPr/>
          <p:nvPr/>
        </p:nvSpPr>
        <p:spPr>
          <a:xfrm>
            <a:off x="5211763" y="5638800"/>
            <a:ext cx="4675187" cy="460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latin typeface="+mj-lt"/>
              </a:rPr>
              <a:t>・サイズ：</a:t>
            </a:r>
            <a:r>
              <a:rPr lang="en-US" altLang="ja-JP" sz="1400" dirty="0">
                <a:solidFill>
                  <a:schemeClr val="bg1">
                    <a:lumMod val="50000"/>
                  </a:schemeClr>
                </a:solidFill>
                <a:latin typeface="+mj-lt"/>
              </a:rPr>
              <a:t>1.0m×50</a:t>
            </a:r>
            <a:r>
              <a:rPr lang="ja-JP" altLang="en-US" sz="1400" dirty="0" err="1">
                <a:solidFill>
                  <a:schemeClr val="bg1">
                    <a:lumMod val="50000"/>
                  </a:schemeClr>
                </a:solidFill>
                <a:latin typeface="+mj-lt"/>
              </a:rPr>
              <a:t>ｍ</a:t>
            </a:r>
            <a:r>
              <a:rPr lang="en-US" altLang="ja-JP" sz="1400" dirty="0">
                <a:solidFill>
                  <a:schemeClr val="bg1">
                    <a:lumMod val="50000"/>
                  </a:schemeClr>
                </a:solidFill>
                <a:latin typeface="+mj-lt"/>
              </a:rPr>
              <a:t>×0.2</a:t>
            </a:r>
            <a:r>
              <a:rPr lang="ja-JP" altLang="en-US" sz="1400" dirty="0">
                <a:solidFill>
                  <a:schemeClr val="bg1">
                    <a:lumMod val="50000"/>
                  </a:schemeClr>
                </a:solidFill>
                <a:latin typeface="+mj-lt"/>
              </a:rPr>
              <a:t>㎜</a:t>
            </a:r>
            <a:endParaRPr lang="en-US" altLang="ja-JP" sz="1400" dirty="0">
              <a:solidFill>
                <a:schemeClr val="bg1">
                  <a:lumMod val="50000"/>
                </a:schemeClr>
              </a:solidFill>
              <a:latin typeface="+mj-lt"/>
            </a:endParaRPr>
          </a:p>
          <a:p>
            <a:pPr>
              <a:defRPr/>
            </a:pPr>
            <a:r>
              <a:rPr lang="ja-JP" altLang="en-US" sz="1400" dirty="0">
                <a:solidFill>
                  <a:schemeClr val="bg1">
                    <a:lumMod val="50000"/>
                  </a:schemeClr>
                </a:solidFill>
                <a:latin typeface="+mj-lt"/>
              </a:rPr>
              <a:t>・構造：</a:t>
            </a:r>
            <a:r>
              <a:rPr lang="en-US" altLang="ja-JP" sz="1400" dirty="0" err="1">
                <a:solidFill>
                  <a:schemeClr val="bg1">
                    <a:lumMod val="50000"/>
                  </a:schemeClr>
                </a:solidFill>
                <a:latin typeface="+mj-lt"/>
              </a:rPr>
              <a:t>ALFoil</a:t>
            </a:r>
            <a:r>
              <a:rPr lang="en-US" altLang="ja-JP" sz="1400" dirty="0">
                <a:solidFill>
                  <a:schemeClr val="bg1">
                    <a:lumMod val="50000"/>
                  </a:schemeClr>
                </a:solidFill>
                <a:latin typeface="+mj-lt"/>
              </a:rPr>
              <a:t>+</a:t>
            </a:r>
            <a:r>
              <a:rPr lang="ja-JP" altLang="en-US" sz="1400" dirty="0">
                <a:solidFill>
                  <a:schemeClr val="bg1">
                    <a:lumMod val="50000"/>
                  </a:schemeClr>
                </a:solidFill>
                <a:latin typeface="+mj-lt"/>
              </a:rPr>
              <a:t>グラスファイバー＋</a:t>
            </a:r>
            <a:r>
              <a:rPr lang="en-US" altLang="ja-JP" sz="1400" dirty="0" err="1">
                <a:solidFill>
                  <a:schemeClr val="bg1">
                    <a:lumMod val="50000"/>
                  </a:schemeClr>
                </a:solidFill>
                <a:latin typeface="+mj-lt"/>
              </a:rPr>
              <a:t>ALFoil</a:t>
            </a:r>
            <a:endParaRPr lang="en-US" altLang="ja-JP" sz="1400" dirty="0">
              <a:solidFill>
                <a:schemeClr val="bg1">
                  <a:lumMod val="50000"/>
                </a:schemeClr>
              </a:solidFill>
              <a:latin typeface="+mj-lt"/>
            </a:endParaRPr>
          </a:p>
          <a:p>
            <a:pPr>
              <a:defRPr/>
            </a:pPr>
            <a:endParaRPr lang="ja-JP" altLang="en-US" sz="1400" dirty="0">
              <a:solidFill>
                <a:schemeClr val="tx1"/>
              </a:solidFill>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0F31D6B8-AE73-934C-F0A3-F904C2106B7F}"/>
              </a:ext>
            </a:extLst>
          </p:cNvPr>
          <p:cNvSpPr>
            <a:spLocks noGrp="1"/>
          </p:cNvSpPr>
          <p:nvPr>
            <p:ph type="ftr" sz="quarter" idx="10"/>
          </p:nvPr>
        </p:nvSpPr>
        <p:spPr/>
        <p:txBody>
          <a:bodyPr/>
          <a:lstStyle/>
          <a:p>
            <a:pPr>
              <a:defRPr/>
            </a:pPr>
            <a:r>
              <a:rPr lang="en-US" altLang="ja-JP"/>
              <a:t>Copyright(C)</a:t>
            </a:r>
            <a:r>
              <a:rPr lang="ja-JP" altLang="en-US"/>
              <a:t>　</a:t>
            </a:r>
            <a:r>
              <a:rPr lang="en-US" altLang="ja-JP"/>
              <a:t>PRIM</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11267" name="スライド番号プレースホルダー 4">
            <a:extLst>
              <a:ext uri="{FF2B5EF4-FFF2-40B4-BE49-F238E27FC236}">
                <a16:creationId xmlns:a16="http://schemas.microsoft.com/office/drawing/2014/main" id="{5A392EB4-6E21-95A8-297E-B404D5C215CD}"/>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7FE0F402-CFA2-485C-8148-891F68144A81}" type="slidenum">
              <a:rPr lang="ja-JP" altLang="en-US" sz="1800" smtClean="0">
                <a:solidFill>
                  <a:srgbClr val="898989"/>
                </a:solidFill>
              </a:rPr>
              <a:pPr>
                <a:spcBef>
                  <a:spcPct val="0"/>
                </a:spcBef>
                <a:buFontTx/>
                <a:buNone/>
              </a:pPr>
              <a:t>6</a:t>
            </a:fld>
            <a:endParaRPr lang="ja-JP" altLang="en-US" sz="1800">
              <a:solidFill>
                <a:srgbClr val="898989"/>
              </a:solidFill>
            </a:endParaRPr>
          </a:p>
        </p:txBody>
      </p:sp>
      <p:sp>
        <p:nvSpPr>
          <p:cNvPr id="6" name="テキスト ボックス 5">
            <a:extLst>
              <a:ext uri="{FF2B5EF4-FFF2-40B4-BE49-F238E27FC236}">
                <a16:creationId xmlns:a16="http://schemas.microsoft.com/office/drawing/2014/main" id="{2779EF84-63F0-4730-0883-7849B17DC976}"/>
              </a:ext>
            </a:extLst>
          </p:cNvPr>
          <p:cNvSpPr txBox="1"/>
          <p:nvPr/>
        </p:nvSpPr>
        <p:spPr bwMode="auto">
          <a:xfrm>
            <a:off x="1944688" y="2890838"/>
            <a:ext cx="6335712" cy="954087"/>
          </a:xfrm>
          <a:prstGeom prst="rect">
            <a:avLst/>
          </a:prstGeom>
          <a:noFill/>
        </p:spPr>
        <p:txBody>
          <a:bodyPr>
            <a:spAutoFit/>
          </a:bodyPr>
          <a:lstStyle/>
          <a:p>
            <a:pPr algn="ctr">
              <a:defRPr/>
            </a:pPr>
            <a:r>
              <a:rPr lang="ja-JP" altLang="en-US" sz="4000" dirty="0">
                <a:solidFill>
                  <a:schemeClr val="bg1">
                    <a:lumMod val="50000"/>
                  </a:schemeClr>
                </a:solidFill>
                <a:latin typeface="Meiryo UI" panose="020B0604030504040204" pitchFamily="50" charset="-128"/>
                <a:ea typeface="Meiryo UI" panose="020B0604030504040204" pitchFamily="50" charset="-128"/>
              </a:rPr>
              <a:t>プライム韓国本社取得証明書</a:t>
            </a:r>
            <a:endParaRPr lang="en-US" altLang="ja-JP" sz="4000" dirty="0">
              <a:solidFill>
                <a:schemeClr val="bg1">
                  <a:lumMod val="50000"/>
                </a:schemeClr>
              </a:solidFill>
              <a:latin typeface="Meiryo UI" panose="020B0604030504040204" pitchFamily="50" charset="-128"/>
              <a:ea typeface="Meiryo UI" panose="020B0604030504040204" pitchFamily="50" charset="-128"/>
            </a:endParaRPr>
          </a:p>
          <a:p>
            <a:pPr>
              <a:defRPr/>
            </a:pP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p:txBody>
      </p:sp>
      <p:sp>
        <p:nvSpPr>
          <p:cNvPr id="5" name="タイトル 2">
            <a:extLst>
              <a:ext uri="{FF2B5EF4-FFF2-40B4-BE49-F238E27FC236}">
                <a16:creationId xmlns:a16="http://schemas.microsoft.com/office/drawing/2014/main" id="{227553A1-88A5-E43D-2258-EFA84D5AEEAF}"/>
              </a:ext>
            </a:extLst>
          </p:cNvPr>
          <p:cNvSpPr>
            <a:spLocks noGrp="1"/>
          </p:cNvSpPr>
          <p:nvPr>
            <p:ph type="title"/>
          </p:nvPr>
        </p:nvSpPr>
        <p:spPr>
          <a:xfrm>
            <a:off x="242888" y="115888"/>
            <a:ext cx="9202737" cy="339725"/>
          </a:xfrm>
        </p:spPr>
        <p:txBody>
          <a:bodyPr/>
          <a:lstStyle/>
          <a:p>
            <a:pPr>
              <a:defRPr/>
            </a:pPr>
            <a:r>
              <a:rPr lang="en-US" altLang="ja-JP" dirty="0">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海外での取得証明書</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96B6831D-3B3F-6887-4208-09817CCAD061}"/>
              </a:ext>
            </a:extLst>
          </p:cNvPr>
          <p:cNvSpPr>
            <a:spLocks noGrp="1"/>
          </p:cNvSpPr>
          <p:nvPr>
            <p:ph type="ftr" sz="quarter" idx="10"/>
          </p:nvPr>
        </p:nvSpPr>
        <p:spPr/>
        <p:txBody>
          <a:bodyPr/>
          <a:lstStyle/>
          <a:p>
            <a:pPr>
              <a:defRPr/>
            </a:pPr>
            <a:r>
              <a:rPr lang="en-US" altLang="ja-JP"/>
              <a:t>Copyright(C)</a:t>
            </a:r>
            <a:r>
              <a:rPr lang="ja-JP" altLang="en-US"/>
              <a:t>　</a:t>
            </a:r>
            <a:r>
              <a:rPr lang="en-US" altLang="ja-JP"/>
              <a:t>PRIME</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12291" name="スライド番号プレースホルダー 4">
            <a:extLst>
              <a:ext uri="{FF2B5EF4-FFF2-40B4-BE49-F238E27FC236}">
                <a16:creationId xmlns:a16="http://schemas.microsoft.com/office/drawing/2014/main" id="{3101D141-56BA-3346-7B6B-309C4F4C3CA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8D79619C-86FC-4612-BB10-23D314FD385D}" type="slidenum">
              <a:rPr lang="ja-JP" altLang="en-US" sz="1800" smtClean="0">
                <a:solidFill>
                  <a:srgbClr val="898989"/>
                </a:solidFill>
              </a:rPr>
              <a:pPr>
                <a:spcBef>
                  <a:spcPct val="0"/>
                </a:spcBef>
                <a:buFontTx/>
                <a:buNone/>
              </a:pPr>
              <a:t>7</a:t>
            </a:fld>
            <a:endParaRPr lang="ja-JP" altLang="en-US" sz="1800">
              <a:solidFill>
                <a:srgbClr val="898989"/>
              </a:solidFill>
            </a:endParaRPr>
          </a:p>
        </p:txBody>
      </p:sp>
      <p:sp>
        <p:nvSpPr>
          <p:cNvPr id="6" name="タイトル 2">
            <a:extLst>
              <a:ext uri="{FF2B5EF4-FFF2-40B4-BE49-F238E27FC236}">
                <a16:creationId xmlns:a16="http://schemas.microsoft.com/office/drawing/2014/main" id="{A84631A8-4E76-555B-8968-E2C8110292F1}"/>
              </a:ext>
            </a:extLst>
          </p:cNvPr>
          <p:cNvSpPr>
            <a:spLocks noGrp="1"/>
          </p:cNvSpPr>
          <p:nvPr>
            <p:ph type="title"/>
          </p:nvPr>
        </p:nvSpPr>
        <p:spPr>
          <a:xfrm>
            <a:off x="242888" y="115888"/>
            <a:ext cx="9202737" cy="339725"/>
          </a:xfrm>
        </p:spPr>
        <p:txBody>
          <a:bodyPr/>
          <a:lstStyle/>
          <a:p>
            <a:pPr>
              <a:defRPr/>
            </a:pPr>
            <a:r>
              <a:rPr lang="en-US" altLang="ja-JP" dirty="0">
                <a:latin typeface="Meiryo UI" panose="020B0604030504040204" pitchFamily="50" charset="-128"/>
                <a:ea typeface="Meiryo UI" panose="020B0604030504040204" pitchFamily="50" charset="-128"/>
              </a:rPr>
              <a:t>6.ISO</a:t>
            </a:r>
            <a:r>
              <a:rPr lang="ja-JP" altLang="en-US" dirty="0">
                <a:latin typeface="Meiryo UI" panose="020B0604030504040204" pitchFamily="50" charset="-128"/>
                <a:ea typeface="Meiryo UI" panose="020B0604030504040204" pitchFamily="50" charset="-128"/>
              </a:rPr>
              <a:t>取得</a:t>
            </a:r>
          </a:p>
        </p:txBody>
      </p:sp>
      <p:grpSp>
        <p:nvGrpSpPr>
          <p:cNvPr id="12293" name="グループ化 1">
            <a:extLst>
              <a:ext uri="{FF2B5EF4-FFF2-40B4-BE49-F238E27FC236}">
                <a16:creationId xmlns:a16="http://schemas.microsoft.com/office/drawing/2014/main" id="{B8CD20CC-3CF3-CB5B-C73C-AB015785AB54}"/>
              </a:ext>
            </a:extLst>
          </p:cNvPr>
          <p:cNvGrpSpPr>
            <a:grpSpLocks/>
          </p:cNvGrpSpPr>
          <p:nvPr/>
        </p:nvGrpSpPr>
        <p:grpSpPr bwMode="auto">
          <a:xfrm>
            <a:off x="1576388" y="950913"/>
            <a:ext cx="7072312" cy="4956175"/>
            <a:chOff x="1566606" y="938128"/>
            <a:chExt cx="7072123" cy="4956143"/>
          </a:xfrm>
        </p:grpSpPr>
        <p:grpSp>
          <p:nvGrpSpPr>
            <p:cNvPr id="12294" name="グループ化 2">
              <a:extLst>
                <a:ext uri="{FF2B5EF4-FFF2-40B4-BE49-F238E27FC236}">
                  <a16:creationId xmlns:a16="http://schemas.microsoft.com/office/drawing/2014/main" id="{7D2B0AE4-A105-2886-6642-17C2B96103E6}"/>
                </a:ext>
              </a:extLst>
            </p:cNvPr>
            <p:cNvGrpSpPr>
              <a:grpSpLocks/>
            </p:cNvGrpSpPr>
            <p:nvPr/>
          </p:nvGrpSpPr>
          <p:grpSpPr bwMode="auto">
            <a:xfrm>
              <a:off x="1586359" y="1511862"/>
              <a:ext cx="7052370" cy="4382409"/>
              <a:chOff x="417921" y="1744230"/>
              <a:chExt cx="5613387" cy="3737217"/>
            </a:xfrm>
          </p:grpSpPr>
          <p:pic>
            <p:nvPicPr>
              <p:cNvPr id="12297" name="図 1">
                <a:extLst>
                  <a:ext uri="{FF2B5EF4-FFF2-40B4-BE49-F238E27FC236}">
                    <a16:creationId xmlns:a16="http://schemas.microsoft.com/office/drawing/2014/main" id="{EB9EBCF1-DF1A-A812-5FD7-57D3C6A2F4A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70465" y="1744230"/>
                <a:ext cx="2560843" cy="373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図 6">
                <a:extLst>
                  <a:ext uri="{FF2B5EF4-FFF2-40B4-BE49-F238E27FC236}">
                    <a16:creationId xmlns:a16="http://schemas.microsoft.com/office/drawing/2014/main" id="{AC6754AF-8C94-365F-061E-408A4605B92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7921" y="1776634"/>
                <a:ext cx="2592288"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5" name="テキスト ボックス 8">
              <a:extLst>
                <a:ext uri="{FF2B5EF4-FFF2-40B4-BE49-F238E27FC236}">
                  <a16:creationId xmlns:a16="http://schemas.microsoft.com/office/drawing/2014/main" id="{5DE7463B-DFCC-72A0-3848-2E9FB38ACE33}"/>
                </a:ext>
              </a:extLst>
            </p:cNvPr>
            <p:cNvSpPr txBox="1">
              <a:spLocks noChangeArrowheads="1"/>
            </p:cNvSpPr>
            <p:nvPr/>
          </p:nvSpPr>
          <p:spPr bwMode="auto">
            <a:xfrm>
              <a:off x="5401664" y="938128"/>
              <a:ext cx="3217311" cy="338525"/>
            </a:xfrm>
            <a:prstGeom prst="rect">
              <a:avLst/>
            </a:prstGeom>
            <a:solidFill>
              <a:srgbClr val="F68B1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lgn="ctr">
                <a:spcBef>
                  <a:spcPct val="0"/>
                </a:spcBef>
                <a:buFontTx/>
                <a:buNone/>
              </a:pPr>
              <a:r>
                <a:rPr lang="en-US" altLang="ja-JP" sz="1600">
                  <a:solidFill>
                    <a:schemeClr val="bg1"/>
                  </a:solidFill>
                </a:rPr>
                <a:t>ISO</a:t>
              </a:r>
              <a:r>
                <a:rPr lang="ja-JP" altLang="en-US" sz="1600">
                  <a:solidFill>
                    <a:schemeClr val="bg1"/>
                  </a:solidFill>
                </a:rPr>
                <a:t>　</a:t>
              </a:r>
              <a:r>
                <a:rPr lang="en-US" altLang="ja-JP" sz="1600">
                  <a:solidFill>
                    <a:schemeClr val="bg1"/>
                  </a:solidFill>
                </a:rPr>
                <a:t>9001</a:t>
              </a:r>
              <a:r>
                <a:rPr lang="ja-JP" altLang="en-US" sz="1600">
                  <a:solidFill>
                    <a:schemeClr val="bg1"/>
                  </a:solidFill>
                </a:rPr>
                <a:t>品質マネジメントシステム</a:t>
              </a:r>
            </a:p>
          </p:txBody>
        </p:sp>
        <p:sp>
          <p:nvSpPr>
            <p:cNvPr id="12296" name="テキスト ボックス 9">
              <a:extLst>
                <a:ext uri="{FF2B5EF4-FFF2-40B4-BE49-F238E27FC236}">
                  <a16:creationId xmlns:a16="http://schemas.microsoft.com/office/drawing/2014/main" id="{67077995-F548-4CC2-9B9A-5308EEE752C1}"/>
                </a:ext>
              </a:extLst>
            </p:cNvPr>
            <p:cNvSpPr txBox="1">
              <a:spLocks noChangeArrowheads="1"/>
            </p:cNvSpPr>
            <p:nvPr/>
          </p:nvSpPr>
          <p:spPr bwMode="auto">
            <a:xfrm>
              <a:off x="1566606" y="938128"/>
              <a:ext cx="3217311" cy="338525"/>
            </a:xfrm>
            <a:prstGeom prst="rect">
              <a:avLst/>
            </a:prstGeom>
            <a:solidFill>
              <a:srgbClr val="07357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lgn="ctr">
                <a:spcBef>
                  <a:spcPct val="0"/>
                </a:spcBef>
                <a:buFontTx/>
                <a:buNone/>
              </a:pPr>
              <a:r>
                <a:rPr lang="en-US" altLang="ja-JP" sz="1600">
                  <a:solidFill>
                    <a:schemeClr val="bg1"/>
                  </a:solidFill>
                </a:rPr>
                <a:t>ISO</a:t>
              </a:r>
              <a:r>
                <a:rPr lang="ja-JP" altLang="en-US" sz="1600">
                  <a:solidFill>
                    <a:schemeClr val="bg1"/>
                  </a:solidFill>
                </a:rPr>
                <a:t>　</a:t>
              </a:r>
              <a:r>
                <a:rPr lang="en-US" altLang="ja-JP" sz="1600">
                  <a:solidFill>
                    <a:schemeClr val="bg1"/>
                  </a:solidFill>
                </a:rPr>
                <a:t>14001</a:t>
              </a:r>
              <a:r>
                <a:rPr lang="ja-JP" altLang="en-US" sz="1600">
                  <a:solidFill>
                    <a:schemeClr val="bg1"/>
                  </a:solidFill>
                </a:rPr>
                <a:t>環境管理国際規格</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D428EF4F-2382-E4C5-C858-80A601A91F79}"/>
              </a:ext>
            </a:extLst>
          </p:cNvPr>
          <p:cNvSpPr>
            <a:spLocks noGrp="1"/>
          </p:cNvSpPr>
          <p:nvPr>
            <p:ph type="ftr" sz="quarter" idx="10"/>
          </p:nvPr>
        </p:nvSpPr>
        <p:spPr/>
        <p:txBody>
          <a:bodyPr/>
          <a:lstStyle/>
          <a:p>
            <a:pPr>
              <a:defRPr/>
            </a:pPr>
            <a:r>
              <a:rPr lang="en-US" altLang="ja-JP"/>
              <a:t>Copyright(C)</a:t>
            </a:r>
            <a:r>
              <a:rPr lang="ja-JP" altLang="en-US"/>
              <a:t>　</a:t>
            </a:r>
            <a:r>
              <a:rPr lang="en-US" altLang="ja-JP"/>
              <a:t>PRIME</a:t>
            </a:r>
            <a:r>
              <a:rPr lang="ja-JP" altLang="en-US"/>
              <a:t>　</a:t>
            </a:r>
            <a:r>
              <a:rPr lang="en-US" altLang="ja-JP"/>
              <a:t>ENERTEK</a:t>
            </a:r>
            <a:r>
              <a:rPr lang="ja-JP" altLang="en-US"/>
              <a:t>　</a:t>
            </a:r>
            <a:r>
              <a:rPr lang="en-US" altLang="ja-JP"/>
              <a:t>JAPAN</a:t>
            </a:r>
            <a:r>
              <a:rPr lang="ja-JP" altLang="en-US"/>
              <a:t>　</a:t>
            </a:r>
            <a:r>
              <a:rPr lang="en-US" altLang="ja-JP"/>
              <a:t>CO.,LTD.</a:t>
            </a:r>
            <a:r>
              <a:rPr lang="ja-JP" altLang="en-US"/>
              <a:t>　</a:t>
            </a:r>
            <a:r>
              <a:rPr lang="en-US" altLang="ja-JP"/>
              <a:t>All</a:t>
            </a:r>
            <a:r>
              <a:rPr lang="ja-JP" altLang="en-US"/>
              <a:t>　</a:t>
            </a:r>
            <a:r>
              <a:rPr lang="en-US" altLang="ja-JP"/>
              <a:t>Rights</a:t>
            </a:r>
            <a:r>
              <a:rPr lang="ja-JP" altLang="en-US"/>
              <a:t>　</a:t>
            </a:r>
            <a:r>
              <a:rPr lang="en-US" altLang="ja-JP"/>
              <a:t>Reserved</a:t>
            </a:r>
            <a:endParaRPr lang="ja-JP" altLang="en-US"/>
          </a:p>
        </p:txBody>
      </p:sp>
      <p:sp>
        <p:nvSpPr>
          <p:cNvPr id="13315" name="スライド番号プレースホルダー 4">
            <a:extLst>
              <a:ext uri="{FF2B5EF4-FFF2-40B4-BE49-F238E27FC236}">
                <a16:creationId xmlns:a16="http://schemas.microsoft.com/office/drawing/2014/main" id="{AD4250F5-75C9-20C3-F2F7-A921804FCFC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fld id="{961F68EB-B070-4D59-A7E3-C961C0E4CF36}" type="slidenum">
              <a:rPr lang="ja-JP" altLang="en-US" sz="1800" smtClean="0">
                <a:solidFill>
                  <a:srgbClr val="898989"/>
                </a:solidFill>
              </a:rPr>
              <a:pPr>
                <a:spcBef>
                  <a:spcPct val="0"/>
                </a:spcBef>
                <a:buFontTx/>
                <a:buNone/>
              </a:pPr>
              <a:t>8</a:t>
            </a:fld>
            <a:endParaRPr lang="ja-JP" altLang="en-US" sz="1800">
              <a:solidFill>
                <a:srgbClr val="898989"/>
              </a:solidFill>
            </a:endParaRPr>
          </a:p>
        </p:txBody>
      </p:sp>
      <p:pic>
        <p:nvPicPr>
          <p:cNvPr id="13316" name="図 12">
            <a:extLst>
              <a:ext uri="{FF2B5EF4-FFF2-40B4-BE49-F238E27FC236}">
                <a16:creationId xmlns:a16="http://schemas.microsoft.com/office/drawing/2014/main" id="{626694DF-38A4-DE83-BA5C-8CE36221B4F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39075" y="1098550"/>
            <a:ext cx="1584325"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図 13">
            <a:extLst>
              <a:ext uri="{FF2B5EF4-FFF2-40B4-BE49-F238E27FC236}">
                <a16:creationId xmlns:a16="http://schemas.microsoft.com/office/drawing/2014/main" id="{CD8110A2-7283-9A8D-D7B9-1DE7590298B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3175" y="2373313"/>
            <a:ext cx="20161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タイトル 2">
            <a:extLst>
              <a:ext uri="{FF2B5EF4-FFF2-40B4-BE49-F238E27FC236}">
                <a16:creationId xmlns:a16="http://schemas.microsoft.com/office/drawing/2014/main" id="{49A4134F-5B9E-ADC7-688D-FF102E788A27}"/>
              </a:ext>
            </a:extLst>
          </p:cNvPr>
          <p:cNvSpPr>
            <a:spLocks noGrp="1"/>
          </p:cNvSpPr>
          <p:nvPr>
            <p:ph type="title"/>
          </p:nvPr>
        </p:nvSpPr>
        <p:spPr>
          <a:xfrm>
            <a:off x="242888" y="115888"/>
            <a:ext cx="9202737" cy="339725"/>
          </a:xfrm>
        </p:spPr>
        <p:txBody>
          <a:bodyPr/>
          <a:lstStyle/>
          <a:p>
            <a:pPr>
              <a:defRPr/>
            </a:pPr>
            <a:r>
              <a:rPr lang="en-US" altLang="ja-JP" dirty="0">
                <a:latin typeface="Meiryo UI" panose="020B0604030504040204" pitchFamily="50" charset="-128"/>
                <a:ea typeface="Meiryo UI" panose="020B0604030504040204" pitchFamily="50" charset="-128"/>
              </a:rPr>
              <a:t>7.ASTM</a:t>
            </a:r>
            <a:r>
              <a:rPr lang="ja-JP" altLang="en-US" dirty="0">
                <a:latin typeface="Meiryo UI" panose="020B0604030504040204" pitchFamily="50" charset="-128"/>
                <a:ea typeface="Meiryo UI" panose="020B0604030504040204" pitchFamily="50" charset="-128"/>
              </a:rPr>
              <a:t>取得</a:t>
            </a:r>
          </a:p>
        </p:txBody>
      </p:sp>
      <p:grpSp>
        <p:nvGrpSpPr>
          <p:cNvPr id="13319" name="グループ化 10">
            <a:extLst>
              <a:ext uri="{FF2B5EF4-FFF2-40B4-BE49-F238E27FC236}">
                <a16:creationId xmlns:a16="http://schemas.microsoft.com/office/drawing/2014/main" id="{350259BE-7330-2595-AF6A-A2452569C441}"/>
              </a:ext>
            </a:extLst>
          </p:cNvPr>
          <p:cNvGrpSpPr>
            <a:grpSpLocks/>
          </p:cNvGrpSpPr>
          <p:nvPr/>
        </p:nvGrpSpPr>
        <p:grpSpPr bwMode="auto">
          <a:xfrm>
            <a:off x="398463" y="1036638"/>
            <a:ext cx="6643687" cy="4784725"/>
            <a:chOff x="341382" y="852979"/>
            <a:chExt cx="7052369" cy="4984450"/>
          </a:xfrm>
        </p:grpSpPr>
        <p:grpSp>
          <p:nvGrpSpPr>
            <p:cNvPr id="13321" name="グループ化 4">
              <a:extLst>
                <a:ext uri="{FF2B5EF4-FFF2-40B4-BE49-F238E27FC236}">
                  <a16:creationId xmlns:a16="http://schemas.microsoft.com/office/drawing/2014/main" id="{6819FFDF-FFCC-8468-52A5-411C382993AC}"/>
                </a:ext>
              </a:extLst>
            </p:cNvPr>
            <p:cNvGrpSpPr>
              <a:grpSpLocks/>
            </p:cNvGrpSpPr>
            <p:nvPr/>
          </p:nvGrpSpPr>
          <p:grpSpPr bwMode="auto">
            <a:xfrm>
              <a:off x="407161" y="1455020"/>
              <a:ext cx="6896407" cy="4382409"/>
              <a:chOff x="851458" y="1340768"/>
              <a:chExt cx="6896407" cy="4382409"/>
            </a:xfrm>
          </p:grpSpPr>
          <p:pic>
            <p:nvPicPr>
              <p:cNvPr id="13324" name="그림 22" descr="EMB00002c10163a">
                <a:extLst>
                  <a:ext uri="{FF2B5EF4-FFF2-40B4-BE49-F238E27FC236}">
                    <a16:creationId xmlns:a16="http://schemas.microsoft.com/office/drawing/2014/main" id="{7EEF3494-5623-A208-F8B6-DC33D4F71E5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1458" y="1340768"/>
                <a:ext cx="3234422" cy="438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그림 21" descr="EMB00002c10163b">
                <a:extLst>
                  <a:ext uri="{FF2B5EF4-FFF2-40B4-BE49-F238E27FC236}">
                    <a16:creationId xmlns:a16="http://schemas.microsoft.com/office/drawing/2014/main" id="{AAAF4C73-71FC-664A-D2BD-09D1C4DE321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30555" y="1340768"/>
                <a:ext cx="3217310" cy="432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22" name="テキスト ボックス 8">
              <a:extLst>
                <a:ext uri="{FF2B5EF4-FFF2-40B4-BE49-F238E27FC236}">
                  <a16:creationId xmlns:a16="http://schemas.microsoft.com/office/drawing/2014/main" id="{E142DB05-F25C-4AB6-13C5-E84315FD0D75}"/>
                </a:ext>
              </a:extLst>
            </p:cNvPr>
            <p:cNvSpPr txBox="1">
              <a:spLocks noChangeArrowheads="1"/>
            </p:cNvSpPr>
            <p:nvPr/>
          </p:nvSpPr>
          <p:spPr bwMode="auto">
            <a:xfrm>
              <a:off x="4176440" y="852979"/>
              <a:ext cx="3217311" cy="338525"/>
            </a:xfrm>
            <a:prstGeom prst="rect">
              <a:avLst/>
            </a:prstGeom>
            <a:solidFill>
              <a:srgbClr val="F68B1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lgn="ctr">
                <a:spcBef>
                  <a:spcPct val="0"/>
                </a:spcBef>
                <a:buFontTx/>
                <a:buNone/>
              </a:pPr>
              <a:r>
                <a:rPr lang="en-US" altLang="ja-JP" sz="1600">
                  <a:solidFill>
                    <a:schemeClr val="bg1"/>
                  </a:solidFill>
                </a:rPr>
                <a:t>ASTM</a:t>
              </a:r>
              <a:r>
                <a:rPr lang="ja-JP" altLang="en-US" sz="1600">
                  <a:solidFill>
                    <a:schemeClr val="bg1"/>
                  </a:solidFill>
                </a:rPr>
                <a:t>　</a:t>
              </a:r>
              <a:r>
                <a:rPr lang="en-US" altLang="ja-JP" sz="1600">
                  <a:solidFill>
                    <a:schemeClr val="bg1"/>
                  </a:solidFill>
                </a:rPr>
                <a:t>C1313</a:t>
              </a:r>
              <a:r>
                <a:rPr lang="ja-JP" altLang="en-US" sz="1600">
                  <a:solidFill>
                    <a:schemeClr val="bg1"/>
                  </a:solidFill>
                </a:rPr>
                <a:t>（</a:t>
              </a:r>
              <a:r>
                <a:rPr lang="en-US" altLang="ja-JP" sz="1600">
                  <a:solidFill>
                    <a:schemeClr val="bg1"/>
                  </a:solidFill>
                </a:rPr>
                <a:t>AGF012</a:t>
              </a:r>
              <a:r>
                <a:rPr lang="ja-JP" altLang="en-US" sz="1600">
                  <a:solidFill>
                    <a:schemeClr val="bg1"/>
                  </a:solidFill>
                </a:rPr>
                <a:t>）</a:t>
              </a:r>
            </a:p>
          </p:txBody>
        </p:sp>
        <p:sp>
          <p:nvSpPr>
            <p:cNvPr id="13323" name="テキスト ボックス 9">
              <a:extLst>
                <a:ext uri="{FF2B5EF4-FFF2-40B4-BE49-F238E27FC236}">
                  <a16:creationId xmlns:a16="http://schemas.microsoft.com/office/drawing/2014/main" id="{2DFCCC93-9497-FFE8-FDFF-56D344FB0811}"/>
                </a:ext>
              </a:extLst>
            </p:cNvPr>
            <p:cNvSpPr txBox="1">
              <a:spLocks noChangeArrowheads="1"/>
            </p:cNvSpPr>
            <p:nvPr/>
          </p:nvSpPr>
          <p:spPr bwMode="auto">
            <a:xfrm>
              <a:off x="341382" y="852979"/>
              <a:ext cx="3217311" cy="338525"/>
            </a:xfrm>
            <a:prstGeom prst="rect">
              <a:avLst/>
            </a:prstGeom>
            <a:solidFill>
              <a:srgbClr val="07357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lgn="ctr">
                <a:spcBef>
                  <a:spcPct val="0"/>
                </a:spcBef>
                <a:buFontTx/>
                <a:buNone/>
              </a:pPr>
              <a:r>
                <a:rPr lang="en-US" altLang="ja-JP" sz="1600">
                  <a:solidFill>
                    <a:schemeClr val="bg1"/>
                  </a:solidFill>
                </a:rPr>
                <a:t>ASTM</a:t>
              </a:r>
              <a:r>
                <a:rPr lang="ja-JP" altLang="en-US" sz="1600">
                  <a:solidFill>
                    <a:schemeClr val="bg1"/>
                  </a:solidFill>
                </a:rPr>
                <a:t>　</a:t>
              </a:r>
              <a:r>
                <a:rPr lang="en-US" altLang="ja-JP" sz="1600">
                  <a:solidFill>
                    <a:schemeClr val="bg1"/>
                  </a:solidFill>
                </a:rPr>
                <a:t>C1313(AGF012)</a:t>
              </a:r>
              <a:endParaRPr lang="ja-JP" altLang="en-US" sz="1600">
                <a:solidFill>
                  <a:schemeClr val="bg1"/>
                </a:solidFill>
              </a:endParaRPr>
            </a:p>
          </p:txBody>
        </p:sp>
      </p:grpSp>
      <p:sp>
        <p:nvSpPr>
          <p:cNvPr id="19" name="テキスト ボックス 18">
            <a:extLst>
              <a:ext uri="{FF2B5EF4-FFF2-40B4-BE49-F238E27FC236}">
                <a16:creationId xmlns:a16="http://schemas.microsoft.com/office/drawing/2014/main" id="{F5349299-8BFD-2F3D-B765-5B2855051531}"/>
              </a:ext>
            </a:extLst>
          </p:cNvPr>
          <p:cNvSpPr txBox="1"/>
          <p:nvPr/>
        </p:nvSpPr>
        <p:spPr bwMode="auto">
          <a:xfrm>
            <a:off x="7242175" y="2851150"/>
            <a:ext cx="2743200" cy="3540125"/>
          </a:xfrm>
          <a:prstGeom prst="rect">
            <a:avLst/>
          </a:prstGeom>
          <a:noFill/>
        </p:spPr>
        <p:txBody>
          <a:bodyPr>
            <a:spAutoFit/>
          </a:bodyPr>
          <a:lstStyle/>
          <a:p>
            <a:pPr>
              <a:defRPr/>
            </a:pPr>
            <a:r>
              <a:rPr lang="en-US" altLang="ja-JP" sz="1600" dirty="0">
                <a:solidFill>
                  <a:schemeClr val="bg1">
                    <a:lumMod val="50000"/>
                  </a:schemeClr>
                </a:solidFill>
                <a:latin typeface="Meiryo UI" panose="020B0604030504040204" pitchFamily="50" charset="-128"/>
                <a:ea typeface="Meiryo UI" panose="020B0604030504040204" pitchFamily="50" charset="-128"/>
              </a:rPr>
              <a:t>ASTM</a:t>
            </a:r>
            <a:r>
              <a:rPr lang="ja-JP" altLang="en-US" sz="1600" dirty="0">
                <a:solidFill>
                  <a:schemeClr val="bg1">
                    <a:lumMod val="50000"/>
                  </a:schemeClr>
                </a:solidFill>
                <a:latin typeface="Meiryo UI" panose="020B0604030504040204" pitchFamily="50" charset="-128"/>
                <a:ea typeface="Meiryo UI" panose="020B0604030504040204" pitchFamily="50" charset="-128"/>
              </a:rPr>
              <a:t>インターナショナル</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ja-JP" altLang="en-US" sz="1600" dirty="0">
                <a:solidFill>
                  <a:schemeClr val="bg1">
                    <a:lumMod val="50000"/>
                  </a:schemeClr>
                </a:solidFill>
                <a:latin typeface="Meiryo UI" panose="020B0604030504040204" pitchFamily="50" charset="-128"/>
                <a:ea typeface="Meiryo UI" panose="020B0604030504040204" pitchFamily="50" charset="-128"/>
              </a:rPr>
              <a:t> </a:t>
            </a:r>
            <a:r>
              <a:rPr lang="en-US" altLang="ja-JP" sz="1600" dirty="0">
                <a:solidFill>
                  <a:schemeClr val="bg1">
                    <a:lumMod val="50000"/>
                  </a:schemeClr>
                </a:solidFill>
                <a:latin typeface="Meiryo UI" panose="020B0604030504040204" pitchFamily="50" charset="-128"/>
                <a:ea typeface="Meiryo UI" panose="020B0604030504040204" pitchFamily="50" charset="-128"/>
              </a:rPr>
              <a:t>(ASTM International) </a:t>
            </a:r>
            <a:r>
              <a:rPr lang="ja-JP" altLang="en-US" sz="1600" dirty="0">
                <a:solidFill>
                  <a:schemeClr val="bg1">
                    <a:lumMod val="50000"/>
                  </a:schemeClr>
                </a:solidFill>
                <a:latin typeface="Meiryo UI" panose="020B0604030504040204" pitchFamily="50" charset="-128"/>
                <a:ea typeface="Meiryo UI" panose="020B0604030504040204" pitchFamily="50" charset="-128"/>
              </a:rPr>
              <a:t>は、世界最大・民間・非営利の国際標準化・規格設定機関。</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ja-JP" altLang="en-US" sz="1600" dirty="0">
                <a:solidFill>
                  <a:schemeClr val="bg1">
                    <a:lumMod val="50000"/>
                  </a:schemeClr>
                </a:solidFill>
                <a:latin typeface="Meiryo UI" panose="020B0604030504040204" pitchFamily="50" charset="-128"/>
                <a:ea typeface="Meiryo UI" panose="020B0604030504040204" pitchFamily="50" charset="-128"/>
              </a:rPr>
              <a:t>工業規格の</a:t>
            </a:r>
            <a:r>
              <a:rPr lang="en-US" altLang="ja-JP" sz="1600" dirty="0">
                <a:solidFill>
                  <a:schemeClr val="bg1">
                    <a:lumMod val="50000"/>
                  </a:schemeClr>
                </a:solidFill>
                <a:latin typeface="Meiryo UI" panose="020B0604030504040204" pitchFamily="50" charset="-128"/>
                <a:ea typeface="Meiryo UI" panose="020B0604030504040204" pitchFamily="50" charset="-128"/>
              </a:rPr>
              <a:t>ASTM</a:t>
            </a:r>
            <a:r>
              <a:rPr lang="ja-JP" altLang="en-US" sz="1600" dirty="0">
                <a:solidFill>
                  <a:schemeClr val="bg1">
                    <a:lumMod val="50000"/>
                  </a:schemeClr>
                </a:solidFill>
                <a:latin typeface="Meiryo UI" panose="020B0604030504040204" pitchFamily="50" charset="-128"/>
                <a:ea typeface="Meiryo UI" panose="020B0604030504040204" pitchFamily="50" charset="-128"/>
              </a:rPr>
              <a:t>規格を設定・発行している</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ja-JP" altLang="en-US" sz="1600" dirty="0">
                <a:solidFill>
                  <a:schemeClr val="bg1">
                    <a:lumMod val="50000"/>
                  </a:schemeClr>
                </a:solidFill>
                <a:latin typeface="Meiryo UI" panose="020B0604030504040204" pitchFamily="50" charset="-128"/>
                <a:ea typeface="Meiryo UI" panose="020B0604030504040204" pitchFamily="50" charset="-128"/>
              </a:rPr>
              <a:t>旧称は米国材料試験協会</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en-US" altLang="ja-JP" sz="1600" dirty="0">
                <a:solidFill>
                  <a:schemeClr val="bg1">
                    <a:lumMod val="50000"/>
                  </a:schemeClr>
                </a:solidFill>
                <a:latin typeface="Meiryo UI" panose="020B0604030504040204" pitchFamily="50" charset="-128"/>
                <a:ea typeface="Meiryo UI" panose="020B0604030504040204" pitchFamily="50" charset="-128"/>
              </a:rPr>
              <a:t>American</a:t>
            </a:r>
            <a:r>
              <a:rPr lang="ja-JP" altLang="en-US" sz="1600" dirty="0">
                <a:solidFill>
                  <a:schemeClr val="bg1">
                    <a:lumMod val="50000"/>
                  </a:schemeClr>
                </a:solidFill>
                <a:latin typeface="Meiryo UI" panose="020B0604030504040204" pitchFamily="50" charset="-128"/>
                <a:ea typeface="Meiryo UI" panose="020B0604030504040204" pitchFamily="50" charset="-128"/>
              </a:rPr>
              <a:t>　</a:t>
            </a:r>
            <a:r>
              <a:rPr lang="en-US" altLang="ja-JP" sz="1600" dirty="0">
                <a:solidFill>
                  <a:schemeClr val="bg1">
                    <a:lumMod val="50000"/>
                  </a:schemeClr>
                </a:solidFill>
                <a:latin typeface="Meiryo UI" panose="020B0604030504040204" pitchFamily="50" charset="-128"/>
                <a:ea typeface="Meiryo UI" panose="020B0604030504040204" pitchFamily="50" charset="-128"/>
              </a:rPr>
              <a:t>Society</a:t>
            </a:r>
            <a:r>
              <a:rPr lang="ja-JP" altLang="en-US" sz="1600" dirty="0">
                <a:solidFill>
                  <a:schemeClr val="bg1">
                    <a:lumMod val="50000"/>
                  </a:schemeClr>
                </a:solidFill>
                <a:latin typeface="Meiryo UI" panose="020B0604030504040204" pitchFamily="50" charset="-128"/>
                <a:ea typeface="Meiryo UI" panose="020B0604030504040204" pitchFamily="50" charset="-128"/>
              </a:rPr>
              <a:t>　</a:t>
            </a:r>
            <a:r>
              <a:rPr lang="en-US" altLang="ja-JP" sz="1600" dirty="0">
                <a:solidFill>
                  <a:schemeClr val="bg1">
                    <a:lumMod val="50000"/>
                  </a:schemeClr>
                </a:solidFill>
                <a:latin typeface="Meiryo UI" panose="020B0604030504040204" pitchFamily="50" charset="-128"/>
                <a:ea typeface="Meiryo UI" panose="020B0604030504040204" pitchFamily="50" charset="-128"/>
              </a:rPr>
              <a:t>for</a:t>
            </a:r>
          </a:p>
          <a:p>
            <a:pPr>
              <a:defRPr/>
            </a:pPr>
            <a:r>
              <a:rPr lang="en-US" altLang="ja-JP" sz="1600" dirty="0">
                <a:solidFill>
                  <a:schemeClr val="bg1">
                    <a:lumMod val="50000"/>
                  </a:schemeClr>
                </a:solidFill>
                <a:latin typeface="Meiryo UI" panose="020B0604030504040204" pitchFamily="50" charset="-128"/>
                <a:ea typeface="Meiryo UI" panose="020B0604030504040204" pitchFamily="50" charset="-128"/>
              </a:rPr>
              <a:t>Testing and Material</a:t>
            </a:r>
          </a:p>
          <a:p>
            <a:pPr>
              <a:defRPr/>
            </a:pP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r>
              <a:rPr lang="en-US" altLang="ja-JP" sz="1600" dirty="0">
                <a:solidFill>
                  <a:schemeClr val="bg1">
                    <a:lumMod val="50000"/>
                  </a:schemeClr>
                </a:solidFill>
                <a:latin typeface="Meiryo UI" panose="020B0604030504040204" pitchFamily="50" charset="-128"/>
                <a:ea typeface="Meiryo UI" panose="020B0604030504040204" pitchFamily="50" charset="-128"/>
              </a:rPr>
              <a:t>2001</a:t>
            </a:r>
            <a:r>
              <a:rPr lang="ja-JP" altLang="en-US" sz="1600" dirty="0">
                <a:solidFill>
                  <a:schemeClr val="bg1">
                    <a:lumMod val="50000"/>
                  </a:schemeClr>
                </a:solidFill>
                <a:latin typeface="Meiryo UI" panose="020B0604030504040204" pitchFamily="50" charset="-128"/>
                <a:ea typeface="Meiryo UI" panose="020B0604030504040204" pitchFamily="50" charset="-128"/>
              </a:rPr>
              <a:t>年、</a:t>
            </a:r>
            <a:r>
              <a:rPr lang="en-US" altLang="ja-JP" sz="1600" dirty="0">
                <a:solidFill>
                  <a:schemeClr val="bg1">
                    <a:lumMod val="50000"/>
                  </a:schemeClr>
                </a:solidFill>
                <a:latin typeface="Meiryo UI" panose="020B0604030504040204" pitchFamily="50" charset="-128"/>
                <a:ea typeface="Meiryo UI" panose="020B0604030504040204" pitchFamily="50" charset="-128"/>
              </a:rPr>
              <a:t>ASTM</a:t>
            </a:r>
            <a:r>
              <a:rPr lang="ja-JP" altLang="en-US" sz="1600" dirty="0">
                <a:solidFill>
                  <a:schemeClr val="bg1">
                    <a:lumMod val="50000"/>
                  </a:schemeClr>
                </a:solidFill>
                <a:latin typeface="Meiryo UI" panose="020B0604030504040204" pitchFamily="50" charset="-128"/>
                <a:ea typeface="Meiryo UI" panose="020B0604030504040204" pitchFamily="50" charset="-128"/>
              </a:rPr>
              <a:t>規格が国際化したことを反映し改名。</a:t>
            </a: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a:p>
            <a:pPr>
              <a:defRPr/>
            </a:pPr>
            <a:endParaRPr lang="en-US" altLang="ja-JP" sz="1600" dirty="0">
              <a:solidFill>
                <a:schemeClr val="bg1">
                  <a:lumMod val="50000"/>
                </a:schemeClr>
              </a:solidFill>
              <a:latin typeface="Meiryo UI" panose="020B0604030504040204" pitchFamily="50" charset="-128"/>
              <a:ea typeface="Meiryo UI" panose="020B0604030504040204" pitchFamily="50" charset="-128"/>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dirty="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8428</TotalTime>
  <Words>4091</Words>
  <Application>Microsoft Office PowerPoint</Application>
  <PresentationFormat>ユーザー設定</PresentationFormat>
  <Paragraphs>536</Paragraphs>
  <Slides>36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36</vt:i4>
      </vt:variant>
    </vt:vector>
  </HeadingPairs>
  <TitlesOfParts>
    <vt:vector size="42" baseType="lpstr">
      <vt:lpstr>HG創英角ｺﾞｼｯｸUB</vt:lpstr>
      <vt:lpstr>Meiryo UI</vt:lpstr>
      <vt:lpstr>游ゴシック</vt:lpstr>
      <vt:lpstr>Arial</vt:lpstr>
      <vt:lpstr>Calibri</vt:lpstr>
      <vt:lpstr>Office テーマ</vt:lpstr>
      <vt:lpstr>PowerPoint プレゼンテーション</vt:lpstr>
      <vt:lpstr>&lt;目次＞</vt:lpstr>
      <vt:lpstr>1.会社概要</vt:lpstr>
      <vt:lpstr>2.はじめに　プライム製品の特徴</vt:lpstr>
      <vt:lpstr>3.製品について</vt:lpstr>
      <vt:lpstr>4.国土交通省不燃認定・NETIS登録製品</vt:lpstr>
      <vt:lpstr>5.海外での取得証明書</vt:lpstr>
      <vt:lpstr>6.ISO取得</vt:lpstr>
      <vt:lpstr>7.ASTM取得</vt:lpstr>
      <vt:lpstr>8.RIMA　Certificate　of Membership</vt:lpstr>
      <vt:lpstr>9.プライム製品と一般断熱材との比較</vt:lpstr>
      <vt:lpstr>10.プライム製品と他断熱材性能比較表</vt:lpstr>
      <vt:lpstr>11.利用場所・施工例</vt:lpstr>
      <vt:lpstr>12.多様な利用場所例</vt:lpstr>
      <vt:lpstr>PowerPoint プレゼンテーション</vt:lpstr>
      <vt:lpstr>PowerPoint プレゼンテーション</vt:lpstr>
      <vt:lpstr>15.施工事例（地下ボイラ室ー蒸気配管保温修繕）</vt:lpstr>
      <vt:lpstr>16.タウニーハウスモデルルーム遮熱・断熱工事(屋根・床）（右・・施工あり　左・・施工なし）</vt:lpstr>
      <vt:lpstr>17.タウニーハウスモデルルーム　温度比較検証（2020年6月5日）</vt:lpstr>
      <vt:lpstr>18.フラワーショップ花保管倉庫遮熱工事</vt:lpstr>
      <vt:lpstr>19.施工事例（事務所断熱・大型施設遮熱工事）</vt:lpstr>
      <vt:lpstr>20.施工事例（コンテナハウス断熱工事）代々木VILLAGE</vt:lpstr>
      <vt:lpstr>21.施工事例（冷凍倉庫床下施工断熱工事）</vt:lpstr>
      <vt:lpstr>22.施工事例（韓国国内/公共施設）</vt:lpstr>
      <vt:lpstr>23.施工事例（韓国国内/複合施設・韓国国内/住宅・マンション）</vt:lpstr>
      <vt:lpstr>24.施工事例（韓国国内/工場等・日本）</vt:lpstr>
      <vt:lpstr>25.NETISについて</vt:lpstr>
      <vt:lpstr>26.2019年9月20日　NETIS登録</vt:lpstr>
      <vt:lpstr>27.NETISを中核とした公共工事等における新技術活用システム</vt:lpstr>
      <vt:lpstr>28.NETIS掲載期間について・・・重要</vt:lpstr>
      <vt:lpstr>29.商品マーケットの将来性について</vt:lpstr>
      <vt:lpstr>30.断熱・遮熱・蓄熱材の国内市場</vt:lpstr>
      <vt:lpstr>31.用途分野別市場</vt:lpstr>
      <vt:lpstr>PowerPoint プレゼンテーション</vt:lpstr>
      <vt:lpstr>PowerPoint プレゼンテーション</vt:lpstr>
      <vt:lpstr>＜メモ＞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プライム会社案内雛形</dc:title>
  <cp:lastModifiedBy>Takz Cloud</cp:lastModifiedBy>
  <cp:revision>1012</cp:revision>
  <cp:lastPrinted>2021-02-03T07:04:41Z</cp:lastPrinted>
  <dcterms:created xsi:type="dcterms:W3CDTF">2011-04-07T10:17:11Z</dcterms:created>
  <dcterms:modified xsi:type="dcterms:W3CDTF">2024-05-14T00:27:12Z</dcterms:modified>
</cp:coreProperties>
</file>